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801600" cy="9601200" type="A3"/>
  <p:notesSz cx="14295438" cy="9866313"/>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FF"/>
    <a:srgbClr val="33CC33"/>
    <a:srgbClr val="00CC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2" autoAdjust="0"/>
    <p:restoredTop sz="94645" autoAdjust="0"/>
  </p:normalViewPr>
  <p:slideViewPr>
    <p:cSldViewPr>
      <p:cViewPr>
        <p:scale>
          <a:sx n="50" d="100"/>
          <a:sy n="50" d="100"/>
        </p:scale>
        <p:origin x="-2328" y="-558"/>
      </p:cViewPr>
      <p:guideLst>
        <p:guide orient="horz" pos="3024"/>
        <p:guide pos="4032"/>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0CF361B-2F79-4EA5-8292-724C58633FF8}" type="datetimeFigureOut">
              <a:rPr kumimoji="1" lang="ja-JP" altLang="en-US" smtClean="0"/>
              <a:pPr/>
              <a:t>2015/3/24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1900E71-AAE5-4F5E-8D9F-226A9780829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CF361B-2F79-4EA5-8292-724C58633FF8}" type="datetimeFigureOut">
              <a:rPr kumimoji="1" lang="ja-JP" altLang="en-US" smtClean="0"/>
              <a:pPr/>
              <a:t>2015/3/24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1900E71-AAE5-4F5E-8D9F-226A9780829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640080" y="384494"/>
            <a:ext cx="8427720" cy="819213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CF361B-2F79-4EA5-8292-724C58633FF8}" type="datetimeFigureOut">
              <a:rPr kumimoji="1" lang="ja-JP" altLang="en-US" smtClean="0"/>
              <a:pPr/>
              <a:t>2015/3/24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1900E71-AAE5-4F5E-8D9F-226A9780829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CF361B-2F79-4EA5-8292-724C58633FF8}" type="datetimeFigureOut">
              <a:rPr kumimoji="1" lang="ja-JP" altLang="en-US" smtClean="0"/>
              <a:pPr/>
              <a:t>2015/3/24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1900E71-AAE5-4F5E-8D9F-226A9780829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0CF361B-2F79-4EA5-8292-724C58633FF8}" type="datetimeFigureOut">
              <a:rPr kumimoji="1" lang="ja-JP" altLang="en-US" smtClean="0"/>
              <a:pPr/>
              <a:t>2015/3/24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1900E71-AAE5-4F5E-8D9F-226A9780829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0CF361B-2F79-4EA5-8292-724C58633FF8}" type="datetimeFigureOut">
              <a:rPr kumimoji="1" lang="ja-JP" altLang="en-US" smtClean="0"/>
              <a:pPr/>
              <a:t>2015/3/24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1900E71-AAE5-4F5E-8D9F-226A9780829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0CF361B-2F79-4EA5-8292-724C58633FF8}" type="datetimeFigureOut">
              <a:rPr kumimoji="1" lang="ja-JP" altLang="en-US" smtClean="0"/>
              <a:pPr/>
              <a:t>2015/3/24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1900E71-AAE5-4F5E-8D9F-226A9780829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0CF361B-2F79-4EA5-8292-724C58633FF8}" type="datetimeFigureOut">
              <a:rPr kumimoji="1" lang="ja-JP" altLang="en-US" smtClean="0"/>
              <a:pPr/>
              <a:t>2015/3/24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1900E71-AAE5-4F5E-8D9F-226A9780829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CF361B-2F79-4EA5-8292-724C58633FF8}" type="datetimeFigureOut">
              <a:rPr kumimoji="1" lang="ja-JP" altLang="en-US" smtClean="0"/>
              <a:pPr/>
              <a:t>2015/3/24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1900E71-AAE5-4F5E-8D9F-226A9780829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CF361B-2F79-4EA5-8292-724C58633FF8}" type="datetimeFigureOut">
              <a:rPr kumimoji="1" lang="ja-JP" altLang="en-US" smtClean="0"/>
              <a:pPr/>
              <a:t>2015/3/24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1900E71-AAE5-4F5E-8D9F-226A9780829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0CF361B-2F79-4EA5-8292-724C58633FF8}" type="datetimeFigureOut">
              <a:rPr kumimoji="1" lang="ja-JP" altLang="en-US" smtClean="0"/>
              <a:pPr/>
              <a:t>2015/3/24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1900E71-AAE5-4F5E-8D9F-226A9780829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60CF361B-2F79-4EA5-8292-724C58633FF8}" type="datetimeFigureOut">
              <a:rPr kumimoji="1" lang="ja-JP" altLang="en-US" smtClean="0"/>
              <a:pPr/>
              <a:t>2015/3/24</a:t>
            </a:fld>
            <a:endParaRPr kumimoji="1" lang="ja-JP" altLang="en-US"/>
          </a:p>
        </p:txBody>
      </p:sp>
      <p:sp>
        <p:nvSpPr>
          <p:cNvPr id="5" name="フッター プレースホルダ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C1900E71-AAE5-4F5E-8D9F-226A9780829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F1524\Desktop\佐々木さんへ←クサカベ\xf2275031381l.jpg"/>
          <p:cNvPicPr>
            <a:picLocks noChangeAspect="1" noChangeArrowheads="1"/>
          </p:cNvPicPr>
          <p:nvPr/>
        </p:nvPicPr>
        <p:blipFill>
          <a:blip r:embed="rId2" cstate="print"/>
          <a:srcRect/>
          <a:stretch>
            <a:fillRect/>
          </a:stretch>
        </p:blipFill>
        <p:spPr bwMode="auto">
          <a:xfrm rot="5400000">
            <a:off x="4555212" y="598018"/>
            <a:ext cx="10789920" cy="7216444"/>
          </a:xfrm>
          <a:prstGeom prst="rect">
            <a:avLst/>
          </a:prstGeom>
          <a:noFill/>
        </p:spPr>
      </p:pic>
      <p:sp>
        <p:nvSpPr>
          <p:cNvPr id="58" name="正方形/長方形 57"/>
          <p:cNvSpPr/>
          <p:nvPr/>
        </p:nvSpPr>
        <p:spPr>
          <a:xfrm>
            <a:off x="6400800" y="120080"/>
            <a:ext cx="4320480" cy="244827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ja-JP" altLang="en-US" sz="1300" dirty="0">
              <a:solidFill>
                <a:schemeClr val="tx1"/>
              </a:solidFill>
              <a:latin typeface="HGP創英角ｺﾞｼｯｸUB" pitchFamily="50" charset="-128"/>
              <a:ea typeface="HGP創英角ｺﾞｼｯｸUB" pitchFamily="50" charset="-128"/>
            </a:endParaRPr>
          </a:p>
        </p:txBody>
      </p:sp>
      <p:sp>
        <p:nvSpPr>
          <p:cNvPr id="102" name="正方形/長方形 101"/>
          <p:cNvSpPr/>
          <p:nvPr/>
        </p:nvSpPr>
        <p:spPr>
          <a:xfrm>
            <a:off x="9398756" y="7249841"/>
            <a:ext cx="3376800" cy="1411357"/>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dirty="0">
              <a:solidFill>
                <a:schemeClr val="tx1"/>
              </a:solidFill>
            </a:endParaRPr>
          </a:p>
        </p:txBody>
      </p:sp>
      <p:sp>
        <p:nvSpPr>
          <p:cNvPr id="101" name="正方形/長方形 100"/>
          <p:cNvSpPr/>
          <p:nvPr/>
        </p:nvSpPr>
        <p:spPr>
          <a:xfrm>
            <a:off x="6501611" y="3288432"/>
            <a:ext cx="2822714" cy="3816424"/>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dirty="0">
              <a:solidFill>
                <a:schemeClr val="tx1"/>
              </a:solidFill>
            </a:endParaRPr>
          </a:p>
        </p:txBody>
      </p:sp>
      <p:sp>
        <p:nvSpPr>
          <p:cNvPr id="66" name="正方形/長方形 65"/>
          <p:cNvSpPr/>
          <p:nvPr/>
        </p:nvSpPr>
        <p:spPr>
          <a:xfrm>
            <a:off x="6501611" y="7548552"/>
            <a:ext cx="2822714" cy="1085888"/>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dirty="0">
              <a:solidFill>
                <a:schemeClr val="tx1"/>
              </a:solidFill>
            </a:endParaRPr>
          </a:p>
        </p:txBody>
      </p:sp>
      <p:sp>
        <p:nvSpPr>
          <p:cNvPr id="16" name="テキスト ボックス 15"/>
          <p:cNvSpPr txBox="1"/>
          <p:nvPr/>
        </p:nvSpPr>
        <p:spPr>
          <a:xfrm rot="5400000">
            <a:off x="9313029" y="3759237"/>
            <a:ext cx="4706985" cy="1221996"/>
          </a:xfrm>
          <a:prstGeom prst="rect">
            <a:avLst/>
          </a:prstGeom>
          <a:noFill/>
        </p:spPr>
        <p:txBody>
          <a:bodyPr vert="eaVert" wrap="none" lIns="128016" tIns="64008" rIns="128016" bIns="64008" rtlCol="0">
            <a:prstTxWarp prst="textPlain">
              <a:avLst/>
            </a:prstTxWarp>
            <a:spAutoFit/>
          </a:bodyPr>
          <a:lstStyle/>
          <a:p>
            <a:r>
              <a:rPr lang="zh-TW" altLang="en-US" sz="2800" b="1" dirty="0" smtClean="0">
                <a:ln w="76200">
                  <a:solidFill>
                    <a:schemeClr val="tx1"/>
                  </a:solidFill>
                </a:ln>
                <a:solidFill>
                  <a:srgbClr val="FFFF00"/>
                </a:solidFill>
                <a:latin typeface="HGP創英角ｺﾞｼｯｸUB" pitchFamily="50" charset="-128"/>
                <a:ea typeface="HGP創英角ｺﾞｼｯｸUB" pitchFamily="50" charset="-128"/>
              </a:rPr>
              <a:t>持続化補助金</a:t>
            </a:r>
            <a:endParaRPr lang="ja-JP" altLang="en-US" sz="2800" b="1" dirty="0">
              <a:ln w="76200">
                <a:solidFill>
                  <a:schemeClr val="tx1"/>
                </a:solidFill>
              </a:ln>
              <a:solidFill>
                <a:srgbClr val="FFFF00"/>
              </a:solidFill>
              <a:latin typeface="HGP創英角ｺﾞｼｯｸUB" pitchFamily="50" charset="-128"/>
              <a:ea typeface="HGP創英角ｺﾞｼｯｸUB" pitchFamily="50" charset="-128"/>
            </a:endParaRPr>
          </a:p>
        </p:txBody>
      </p:sp>
      <p:sp>
        <p:nvSpPr>
          <p:cNvPr id="17" name="テキスト ボックス 16"/>
          <p:cNvSpPr txBox="1"/>
          <p:nvPr/>
        </p:nvSpPr>
        <p:spPr>
          <a:xfrm rot="5400000">
            <a:off x="9266821" y="3710927"/>
            <a:ext cx="4706979" cy="1221996"/>
          </a:xfrm>
          <a:prstGeom prst="rect">
            <a:avLst/>
          </a:prstGeom>
          <a:noFill/>
        </p:spPr>
        <p:txBody>
          <a:bodyPr vert="eaVert" wrap="none" lIns="128016" tIns="64008" rIns="128016" bIns="64008" rtlCol="0">
            <a:prstTxWarp prst="textPlain">
              <a:avLst/>
            </a:prstTxWarp>
            <a:spAutoFit/>
          </a:bodyPr>
          <a:lstStyle/>
          <a:p>
            <a:r>
              <a:rPr lang="ja-JP" altLang="en-US" sz="2800" b="1" dirty="0" smtClean="0">
                <a:ln w="28575">
                  <a:solidFill>
                    <a:schemeClr val="bg1"/>
                  </a:solidFill>
                </a:ln>
                <a:solidFill>
                  <a:srgbClr val="FF0000"/>
                </a:solidFill>
                <a:latin typeface="HGP創英角ｺﾞｼｯｸUB" pitchFamily="50" charset="-128"/>
                <a:ea typeface="HGP創英角ｺﾞｼｯｸUB" pitchFamily="50" charset="-128"/>
              </a:rPr>
              <a:t>持続化補助金</a:t>
            </a:r>
            <a:endParaRPr lang="ja-JP" altLang="en-US" sz="2800" b="1" dirty="0">
              <a:ln w="28575">
                <a:solidFill>
                  <a:schemeClr val="bg1"/>
                </a:solidFill>
              </a:ln>
              <a:solidFill>
                <a:srgbClr val="FF0000"/>
              </a:solidFill>
              <a:latin typeface="HGP創英角ｺﾞｼｯｸUB" pitchFamily="50" charset="-128"/>
              <a:ea typeface="HGP創英角ｺﾞｼｯｸUB" pitchFamily="50" charset="-128"/>
            </a:endParaRPr>
          </a:p>
        </p:txBody>
      </p:sp>
      <p:sp>
        <p:nvSpPr>
          <p:cNvPr id="54" name="大波 53"/>
          <p:cNvSpPr/>
          <p:nvPr/>
        </p:nvSpPr>
        <p:spPr>
          <a:xfrm rot="21056805">
            <a:off x="6461910" y="2495872"/>
            <a:ext cx="2949478" cy="1578450"/>
          </a:xfrm>
          <a:prstGeom prst="wave">
            <a:avLst/>
          </a:prstGeom>
          <a:solidFill>
            <a:srgbClr val="FF0000"/>
          </a:solidFill>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lIns="128016" tIns="64008" rIns="128016" bIns="64008" rtlCol="0" anchor="ctr"/>
          <a:lstStyle/>
          <a:p>
            <a:pPr algn="ctr"/>
            <a:endParaRPr kumimoji="1" lang="ja-JP" altLang="en-US"/>
          </a:p>
        </p:txBody>
      </p:sp>
      <p:sp>
        <p:nvSpPr>
          <p:cNvPr id="55" name="テキスト ボックス 54"/>
          <p:cNvSpPr txBox="1"/>
          <p:nvPr/>
        </p:nvSpPr>
        <p:spPr>
          <a:xfrm rot="21274131">
            <a:off x="6193618" y="2650469"/>
            <a:ext cx="3443700" cy="1175706"/>
          </a:xfrm>
          <a:prstGeom prst="rect">
            <a:avLst/>
          </a:prstGeom>
          <a:noFill/>
        </p:spPr>
        <p:txBody>
          <a:bodyPr wrap="none" lIns="128016" tIns="64008" rIns="128016" bIns="64008" rtlCol="0">
            <a:spAutoFit/>
          </a:bodyPr>
          <a:lstStyle/>
          <a:p>
            <a:r>
              <a:rPr lang="ja-JP" altLang="en-US" sz="2000" b="1" dirty="0" smtClean="0">
                <a:ln w="3175">
                  <a:solidFill>
                    <a:schemeClr val="tx1"/>
                  </a:solidFill>
                </a:ln>
                <a:solidFill>
                  <a:schemeClr val="bg1"/>
                </a:solidFill>
                <a:latin typeface="HGP創英角ｺﾞｼｯｸUB" pitchFamily="50" charset="-128"/>
                <a:ea typeface="HGP創英角ｺﾞｼｯｸUB" pitchFamily="50" charset="-128"/>
              </a:rPr>
              <a:t>今すぐキャッシュが欲しい</a:t>
            </a:r>
            <a:r>
              <a:rPr lang="en-US" altLang="ja-JP" sz="2000" b="1" dirty="0" smtClean="0">
                <a:ln w="3175">
                  <a:solidFill>
                    <a:schemeClr val="tx1"/>
                  </a:solidFill>
                </a:ln>
                <a:solidFill>
                  <a:schemeClr val="bg1"/>
                </a:solidFill>
                <a:latin typeface="HGP創英角ｺﾞｼｯｸUB" pitchFamily="50" charset="-128"/>
                <a:ea typeface="HGP創英角ｺﾞｼｯｸUB" pitchFamily="50" charset="-128"/>
              </a:rPr>
              <a:t>!!</a:t>
            </a:r>
          </a:p>
          <a:p>
            <a:r>
              <a:rPr lang="ja-JP" altLang="en-US" sz="1400" b="1" dirty="0" smtClean="0">
                <a:ln w="3175">
                  <a:solidFill>
                    <a:schemeClr val="tx1"/>
                  </a:solidFill>
                </a:ln>
                <a:solidFill>
                  <a:schemeClr val="bg1"/>
                </a:solidFill>
                <a:latin typeface="HGP創英角ｺﾞｼｯｸUB" pitchFamily="50" charset="-128"/>
                <a:ea typeface="HGP創英角ｺﾞｼｯｸUB" pitchFamily="50" charset="-128"/>
              </a:rPr>
              <a:t>年商５億円以下の</a:t>
            </a:r>
            <a:endParaRPr lang="en-US" altLang="ja-JP" sz="1400" b="1" dirty="0" smtClean="0">
              <a:ln w="3175">
                <a:solidFill>
                  <a:schemeClr val="tx1"/>
                </a:solidFill>
              </a:ln>
              <a:solidFill>
                <a:schemeClr val="bg1"/>
              </a:solidFill>
              <a:latin typeface="HGP創英角ｺﾞｼｯｸUB" pitchFamily="50" charset="-128"/>
              <a:ea typeface="HGP創英角ｺﾞｼｯｸUB" pitchFamily="50" charset="-128"/>
            </a:endParaRPr>
          </a:p>
          <a:p>
            <a:r>
              <a:rPr lang="ja-JP" altLang="en-US" sz="3400" b="1" dirty="0" smtClean="0">
                <a:ln w="3175">
                  <a:solidFill>
                    <a:schemeClr val="tx1"/>
                  </a:solidFill>
                </a:ln>
                <a:solidFill>
                  <a:schemeClr val="bg1"/>
                </a:solidFill>
                <a:latin typeface="HGP創英角ｺﾞｼｯｸUB" pitchFamily="50" charset="-128"/>
                <a:ea typeface="HGP創英角ｺﾞｼｯｸUB" pitchFamily="50" charset="-128"/>
              </a:rPr>
              <a:t>広告業・印刷業</a:t>
            </a:r>
            <a:r>
              <a:rPr lang="ja-JP" altLang="en-US" sz="1400" b="1" dirty="0" smtClean="0">
                <a:ln w="3175">
                  <a:solidFill>
                    <a:schemeClr val="tx1"/>
                  </a:solidFill>
                </a:ln>
                <a:solidFill>
                  <a:schemeClr val="bg1"/>
                </a:solidFill>
                <a:latin typeface="HGP創英角ｺﾞｼｯｸUB" pitchFamily="50" charset="-128"/>
                <a:ea typeface="HGP創英角ｺﾞｼｯｸUB" pitchFamily="50" charset="-128"/>
              </a:rPr>
              <a:t>向け</a:t>
            </a:r>
            <a:endParaRPr lang="ja-JP" altLang="en-US" sz="2200" b="1" dirty="0">
              <a:ln w="3175">
                <a:solidFill>
                  <a:schemeClr val="tx1"/>
                </a:solidFill>
              </a:ln>
              <a:solidFill>
                <a:schemeClr val="bg1"/>
              </a:solidFill>
              <a:latin typeface="HGP創英角ｺﾞｼｯｸUB" pitchFamily="50" charset="-128"/>
              <a:ea typeface="HGP創英角ｺﾞｼｯｸUB" pitchFamily="50" charset="-128"/>
            </a:endParaRPr>
          </a:p>
        </p:txBody>
      </p:sp>
      <p:sp>
        <p:nvSpPr>
          <p:cNvPr id="57" name="テキスト ボックス 56"/>
          <p:cNvSpPr txBox="1"/>
          <p:nvPr/>
        </p:nvSpPr>
        <p:spPr>
          <a:xfrm rot="21437058">
            <a:off x="6575057" y="3851090"/>
            <a:ext cx="2489912" cy="683264"/>
          </a:xfrm>
          <a:prstGeom prst="rect">
            <a:avLst/>
          </a:prstGeom>
          <a:noFill/>
        </p:spPr>
        <p:txBody>
          <a:bodyPr wrap="none" lIns="128016" tIns="64008" rIns="128016" bIns="64008" rtlCol="0">
            <a:spAutoFit/>
          </a:bodyPr>
          <a:lstStyle/>
          <a:p>
            <a:pPr algn="ctr"/>
            <a:r>
              <a:rPr lang="ja-JP" altLang="en-US" sz="1800" i="1" u="sng" dirty="0" smtClean="0">
                <a:solidFill>
                  <a:srgbClr val="FF0000"/>
                </a:solidFill>
                <a:latin typeface="HGP創英角ｺﾞｼｯｸUB" pitchFamily="50" charset="-128"/>
                <a:ea typeface="HGP創英角ｺﾞｼｯｸUB" pitchFamily="50" charset="-128"/>
              </a:rPr>
              <a:t>早い者勝ち！</a:t>
            </a:r>
            <a:endParaRPr lang="en-US" altLang="ja-JP" sz="1800" i="1" u="sng" dirty="0" smtClean="0">
              <a:solidFill>
                <a:srgbClr val="FF0000"/>
              </a:solidFill>
              <a:latin typeface="HGP創英角ｺﾞｼｯｸUB" pitchFamily="50" charset="-128"/>
              <a:ea typeface="HGP創英角ｺﾞｼｯｸUB" pitchFamily="50" charset="-128"/>
            </a:endParaRPr>
          </a:p>
          <a:p>
            <a:pPr algn="ctr"/>
            <a:r>
              <a:rPr lang="ja-JP" altLang="en-US" sz="1800" i="1" u="sng" dirty="0" smtClean="0">
                <a:solidFill>
                  <a:srgbClr val="FF0000"/>
                </a:solidFill>
                <a:latin typeface="HGP創英角ｺﾞｼｯｸUB" pitchFamily="50" charset="-128"/>
                <a:ea typeface="HGP創英角ｺﾞｼｯｸUB" pitchFamily="50" charset="-128"/>
              </a:rPr>
              <a:t>５月末まで</a:t>
            </a:r>
            <a:r>
              <a:rPr lang="ja-JP" altLang="en-US" sz="1800" i="1" u="sng" dirty="0" smtClean="0">
                <a:solidFill>
                  <a:srgbClr val="FF0000"/>
                </a:solidFill>
                <a:latin typeface="HGP創英角ｺﾞｼｯｸUB" pitchFamily="50" charset="-128"/>
                <a:ea typeface="HGP創英角ｺﾞｼｯｸUB" pitchFamily="50" charset="-128"/>
              </a:rPr>
              <a:t>の</a:t>
            </a:r>
            <a:r>
              <a:rPr lang="ja-JP" altLang="en-US" sz="1800" i="1" u="sng" dirty="0" smtClean="0">
                <a:solidFill>
                  <a:srgbClr val="FF0000"/>
                </a:solidFill>
                <a:latin typeface="HGP創英角ｺﾞｼｯｸUB" pitchFamily="50" charset="-128"/>
                <a:ea typeface="HGP創英角ｺﾞｼｯｸUB" pitchFamily="50" charset="-128"/>
              </a:rPr>
              <a:t>チャンス！</a:t>
            </a:r>
            <a:endParaRPr lang="en-US" altLang="ja-JP" sz="1800" i="1" u="sng" dirty="0" smtClean="0">
              <a:solidFill>
                <a:srgbClr val="FF0000"/>
              </a:solidFill>
              <a:latin typeface="HGP創英角ｺﾞｼｯｸUB" pitchFamily="50" charset="-128"/>
              <a:ea typeface="HGP創英角ｺﾞｼｯｸUB" pitchFamily="50" charset="-128"/>
            </a:endParaRPr>
          </a:p>
        </p:txBody>
      </p:sp>
      <p:sp>
        <p:nvSpPr>
          <p:cNvPr id="64" name="正方形/長方形 63"/>
          <p:cNvSpPr/>
          <p:nvPr/>
        </p:nvSpPr>
        <p:spPr>
          <a:xfrm rot="21386110">
            <a:off x="6483135" y="7217505"/>
            <a:ext cx="2939125" cy="419058"/>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lIns="128016" tIns="64008" rIns="128016" bIns="64008" rtlCol="0" anchor="ctr"/>
          <a:lstStyle/>
          <a:p>
            <a:pPr algn="ctr"/>
            <a:endParaRPr kumimoji="1" lang="ja-JP" altLang="en-US"/>
          </a:p>
        </p:txBody>
      </p:sp>
      <p:sp>
        <p:nvSpPr>
          <p:cNvPr id="65" name="テキスト ボックス 64"/>
          <p:cNvSpPr txBox="1"/>
          <p:nvPr/>
        </p:nvSpPr>
        <p:spPr>
          <a:xfrm rot="21408403">
            <a:off x="6436365" y="7269142"/>
            <a:ext cx="2945165" cy="360099"/>
          </a:xfrm>
          <a:prstGeom prst="rect">
            <a:avLst/>
          </a:prstGeom>
          <a:noFill/>
        </p:spPr>
        <p:txBody>
          <a:bodyPr wrap="none" lIns="128016" tIns="64008" rIns="128016" bIns="64008" rtlCol="0">
            <a:spAutoFit/>
          </a:bodyPr>
          <a:lstStyle/>
          <a:p>
            <a:r>
              <a:rPr lang="ja-JP" altLang="en-US" sz="1500" dirty="0" smtClean="0">
                <a:solidFill>
                  <a:schemeClr val="bg1"/>
                </a:solidFill>
                <a:latin typeface="HGP創英角ｺﾞｼｯｸUB" pitchFamily="50" charset="-128"/>
                <a:ea typeface="HGP創英角ｺﾞｼｯｸUB" pitchFamily="50" charset="-128"/>
              </a:rPr>
              <a:t>社長</a:t>
            </a:r>
            <a:r>
              <a:rPr lang="en-US" altLang="ja-JP" sz="1500" dirty="0" smtClean="0">
                <a:solidFill>
                  <a:schemeClr val="bg1"/>
                </a:solidFill>
                <a:latin typeface="HGP創英角ｺﾞｼｯｸUB" pitchFamily="50" charset="-128"/>
                <a:ea typeface="HGP創英角ｺﾞｼｯｸUB" pitchFamily="50" charset="-128"/>
              </a:rPr>
              <a:t>!!</a:t>
            </a:r>
            <a:r>
              <a:rPr lang="ja-JP" altLang="en-US" sz="1500" dirty="0" smtClean="0">
                <a:solidFill>
                  <a:schemeClr val="bg1"/>
                </a:solidFill>
                <a:latin typeface="HGP創英角ｺﾞｼｯｸUB" pitchFamily="50" charset="-128"/>
                <a:ea typeface="HGP創英角ｺﾞｼｯｸUB" pitchFamily="50" charset="-128"/>
              </a:rPr>
              <a:t>今すぐ日程おさえて下さい</a:t>
            </a:r>
            <a:r>
              <a:rPr lang="en-US" altLang="ja-JP" sz="1500" dirty="0" smtClean="0">
                <a:solidFill>
                  <a:schemeClr val="bg1"/>
                </a:solidFill>
                <a:latin typeface="HGP創英角ｺﾞｼｯｸUB" pitchFamily="50" charset="-128"/>
                <a:ea typeface="HGP創英角ｺﾞｼｯｸUB" pitchFamily="50" charset="-128"/>
              </a:rPr>
              <a:t>!!</a:t>
            </a:r>
            <a:endParaRPr lang="ja-JP" altLang="en-US" sz="1500" dirty="0">
              <a:solidFill>
                <a:schemeClr val="bg1"/>
              </a:solidFill>
              <a:latin typeface="HGP創英角ｺﾞｼｯｸUB" pitchFamily="50" charset="-128"/>
              <a:ea typeface="HGP創英角ｺﾞｼｯｸUB" pitchFamily="50" charset="-128"/>
            </a:endParaRPr>
          </a:p>
        </p:txBody>
      </p:sp>
      <p:sp>
        <p:nvSpPr>
          <p:cNvPr id="82" name="正方形/長方形 81"/>
          <p:cNvSpPr/>
          <p:nvPr/>
        </p:nvSpPr>
        <p:spPr bwMode="auto">
          <a:xfrm>
            <a:off x="89638" y="163442"/>
            <a:ext cx="6135049" cy="403088"/>
          </a:xfrm>
          <a:prstGeom prst="rect">
            <a:avLst/>
          </a:prstGeom>
          <a:solidFill>
            <a:schemeClr val="tx1"/>
          </a:solidFill>
          <a:ln w="9525">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28016" tIns="64008" rIns="128016" bIns="64008" numCol="1" rtlCol="0" anchor="t" anchorCtr="0" compatLnSpc="1">
            <a:prstTxWarp prst="textNoShape">
              <a:avLst/>
            </a:prstTxWarp>
          </a:bodyPr>
          <a:lstStyle/>
          <a:p>
            <a:pPr fontAlgn="base">
              <a:spcBef>
                <a:spcPct val="0"/>
              </a:spcBef>
              <a:spcAft>
                <a:spcPct val="0"/>
              </a:spcAft>
            </a:pPr>
            <a:endParaRPr lang="ja-JP" altLang="en-US" sz="3400" dirty="0" smtClean="0">
              <a:solidFill>
                <a:schemeClr val="tx1"/>
              </a:solidFill>
              <a:latin typeface="Times New Roman" pitchFamily="18" charset="0"/>
              <a:ea typeface="ＭＳ Ｐゴシック" pitchFamily="50" charset="-128"/>
            </a:endParaRPr>
          </a:p>
        </p:txBody>
      </p:sp>
      <p:sp>
        <p:nvSpPr>
          <p:cNvPr id="83" name="テキスト ボックス 82"/>
          <p:cNvSpPr txBox="1"/>
          <p:nvPr/>
        </p:nvSpPr>
        <p:spPr>
          <a:xfrm>
            <a:off x="100811" y="142804"/>
            <a:ext cx="6098366" cy="452431"/>
          </a:xfrm>
          <a:prstGeom prst="rect">
            <a:avLst/>
          </a:prstGeom>
          <a:noFill/>
        </p:spPr>
        <p:txBody>
          <a:bodyPr wrap="square" lIns="128016" tIns="64008" rIns="128016" bIns="64008" rtlCol="0">
            <a:spAutoFit/>
          </a:bodyPr>
          <a:lstStyle/>
          <a:p>
            <a:pPr algn="ctr"/>
            <a:r>
              <a:rPr lang="ja-JP" altLang="en-US" sz="2100" dirty="0" smtClean="0">
                <a:solidFill>
                  <a:schemeClr val="bg1"/>
                </a:solidFill>
                <a:latin typeface="HGP創英角ｺﾞｼｯｸUB" pitchFamily="50" charset="-128"/>
                <a:ea typeface="HGP創英角ｺﾞｼｯｸUB" pitchFamily="50" charset="-128"/>
              </a:rPr>
              <a:t>持続化補助金成功モデル公開セミナー</a:t>
            </a:r>
            <a:endParaRPr lang="ja-JP" altLang="en-US" sz="2100" dirty="0">
              <a:solidFill>
                <a:schemeClr val="bg1"/>
              </a:solidFill>
              <a:latin typeface="HGP創英角ｺﾞｼｯｸUB" pitchFamily="50" charset="-128"/>
              <a:ea typeface="HGP創英角ｺﾞｼｯｸUB" pitchFamily="50" charset="-128"/>
            </a:endParaRPr>
          </a:p>
        </p:txBody>
      </p:sp>
      <p:sp>
        <p:nvSpPr>
          <p:cNvPr id="87" name="テキスト ボックス 86"/>
          <p:cNvSpPr txBox="1"/>
          <p:nvPr/>
        </p:nvSpPr>
        <p:spPr>
          <a:xfrm>
            <a:off x="1280734" y="634530"/>
            <a:ext cx="4417827" cy="1083374"/>
          </a:xfrm>
          <a:prstGeom prst="rect">
            <a:avLst/>
          </a:prstGeom>
          <a:noFill/>
        </p:spPr>
        <p:txBody>
          <a:bodyPr wrap="square" lIns="128016" tIns="64008" rIns="128016" bIns="64008" rtlCol="0">
            <a:spAutoFit/>
          </a:bodyPr>
          <a:lstStyle/>
          <a:p>
            <a:r>
              <a:rPr lang="ja-JP" altLang="en-US" sz="1600" u="sng" dirty="0" smtClean="0">
                <a:latin typeface="HGP創英角ｺﾞｼｯｸUB" pitchFamily="50" charset="-128"/>
                <a:ea typeface="HGP創英角ｺﾞｼｯｸUB" pitchFamily="50" charset="-128"/>
              </a:rPr>
              <a:t>■</a:t>
            </a:r>
            <a:r>
              <a:rPr lang="ja-JP" altLang="en-US" sz="1600" u="sng" dirty="0">
                <a:latin typeface="HGP創英角ｺﾞｼｯｸUB" pitchFamily="50" charset="-128"/>
                <a:ea typeface="HGP創英角ｺﾞｼｯｸUB" pitchFamily="50" charset="-128"/>
              </a:rPr>
              <a:t>東京会場</a:t>
            </a:r>
          </a:p>
          <a:p>
            <a:r>
              <a:rPr lang="ja-JP" altLang="en-US" sz="1600" dirty="0">
                <a:latin typeface="HGP創英角ｺﾞｼｯｸUB" pitchFamily="50" charset="-128"/>
                <a:ea typeface="HGP創英角ｺﾞｼｯｸUB" pitchFamily="50" charset="-128"/>
              </a:rPr>
              <a:t>４</a:t>
            </a:r>
            <a:r>
              <a:rPr lang="ja-JP" altLang="en-US" sz="1600" dirty="0" smtClean="0">
                <a:latin typeface="HGP創英角ｺﾞｼｯｸUB" pitchFamily="50" charset="-128"/>
                <a:ea typeface="HGP創英角ｺﾞｼｯｸUB" pitchFamily="50" charset="-128"/>
              </a:rPr>
              <a:t>月</a:t>
            </a:r>
            <a:r>
              <a:rPr lang="ja-JP" altLang="en-US" sz="1600" dirty="0" smtClean="0">
                <a:latin typeface="HGP創英角ｺﾞｼｯｸUB" pitchFamily="50" charset="-128"/>
                <a:ea typeface="HGP創英角ｺﾞｼｯｸUB" pitchFamily="50" charset="-128"/>
              </a:rPr>
              <a:t>１１</a:t>
            </a:r>
            <a:r>
              <a:rPr lang="ja-JP" altLang="en-US" sz="1600" dirty="0" smtClean="0">
                <a:latin typeface="HGP創英角ｺﾞｼｯｸUB" pitchFamily="50" charset="-128"/>
                <a:ea typeface="HGP創英角ｺﾞｼｯｸUB" pitchFamily="50" charset="-128"/>
              </a:rPr>
              <a:t>日</a:t>
            </a:r>
            <a:r>
              <a:rPr lang="en-US" altLang="ja-JP" sz="1600" dirty="0" smtClean="0">
                <a:latin typeface="HGP創英角ｺﾞｼｯｸUB" pitchFamily="50" charset="-128"/>
                <a:ea typeface="HGP創英角ｺﾞｼｯｸUB" pitchFamily="50" charset="-128"/>
              </a:rPr>
              <a:t>(</a:t>
            </a:r>
            <a:r>
              <a:rPr lang="ja-JP" altLang="en-US" sz="1600" dirty="0" smtClean="0">
                <a:latin typeface="HGP創英角ｺﾞｼｯｸUB" pitchFamily="50" charset="-128"/>
                <a:ea typeface="HGP創英角ｺﾞｼｯｸUB" pitchFamily="50" charset="-128"/>
              </a:rPr>
              <a:t>土</a:t>
            </a:r>
            <a:r>
              <a:rPr lang="en-US" altLang="ja-JP" sz="1600" dirty="0" smtClean="0">
                <a:latin typeface="HGP創英角ｺﾞｼｯｸUB" pitchFamily="50" charset="-128"/>
                <a:ea typeface="HGP創英角ｺﾞｼｯｸUB" pitchFamily="50" charset="-128"/>
              </a:rPr>
              <a:t>)</a:t>
            </a:r>
            <a:r>
              <a:rPr lang="ja-JP" altLang="en-US" sz="1600" dirty="0">
                <a:latin typeface="HGP創英角ｺﾞｼｯｸUB" pitchFamily="50" charset="-128"/>
                <a:ea typeface="HGP創英角ｺﾞｼｯｸUB" pitchFamily="50" charset="-128"/>
              </a:rPr>
              <a:t>　</a:t>
            </a:r>
            <a:r>
              <a:rPr lang="en-US" altLang="ja-JP" sz="1600" dirty="0" smtClean="0">
                <a:latin typeface="HGP創英角ｺﾞｼｯｸUB" pitchFamily="50" charset="-128"/>
                <a:ea typeface="HGP創英角ｺﾞｼｯｸUB" pitchFamily="50" charset="-128"/>
              </a:rPr>
              <a:t>16:00</a:t>
            </a:r>
            <a:r>
              <a:rPr lang="ja-JP" altLang="en-US" sz="1600" dirty="0" smtClean="0">
                <a:latin typeface="HGP創英角ｺﾞｼｯｸUB" pitchFamily="50" charset="-128"/>
                <a:ea typeface="HGP創英角ｺﾞｼｯｸUB" pitchFamily="50" charset="-128"/>
              </a:rPr>
              <a:t>～</a:t>
            </a:r>
            <a:r>
              <a:rPr lang="en-US" altLang="ja-JP" sz="1600" dirty="0" smtClean="0">
                <a:latin typeface="HGP創英角ｺﾞｼｯｸUB" pitchFamily="50" charset="-128"/>
                <a:ea typeface="HGP創英角ｺﾞｼｯｸUB" pitchFamily="50" charset="-128"/>
              </a:rPr>
              <a:t>19:00</a:t>
            </a:r>
            <a:r>
              <a:rPr lang="ja-JP" altLang="en-US" sz="1600" dirty="0" smtClean="0">
                <a:latin typeface="HGP創英角ｺﾞｼｯｸUB" pitchFamily="50" charset="-128"/>
                <a:ea typeface="HGP創英角ｺﾞｼｯｸUB" pitchFamily="50" charset="-128"/>
              </a:rPr>
              <a:t>［受付</a:t>
            </a:r>
            <a:r>
              <a:rPr lang="en-US" altLang="ja-JP" sz="1600" dirty="0" smtClean="0">
                <a:latin typeface="HGP創英角ｺﾞｼｯｸUB" pitchFamily="50" charset="-128"/>
                <a:ea typeface="HGP創英角ｺﾞｼｯｸUB" pitchFamily="50" charset="-128"/>
              </a:rPr>
              <a:t>15:30</a:t>
            </a:r>
            <a:r>
              <a:rPr lang="ja-JP" altLang="en-US" sz="1600" dirty="0" smtClean="0">
                <a:latin typeface="HGP創英角ｺﾞｼｯｸUB" pitchFamily="50" charset="-128"/>
                <a:ea typeface="HGP創英角ｺﾞｼｯｸUB" pitchFamily="50" charset="-128"/>
              </a:rPr>
              <a:t>～］</a:t>
            </a:r>
            <a:endParaRPr lang="en-US" altLang="ja-JP" sz="1600" dirty="0" smtClean="0">
              <a:latin typeface="HGP創英角ｺﾞｼｯｸUB" pitchFamily="50" charset="-128"/>
              <a:ea typeface="HGP創英角ｺﾞｼｯｸUB" pitchFamily="50" charset="-128"/>
            </a:endParaRPr>
          </a:p>
          <a:p>
            <a:r>
              <a:rPr lang="en-US" altLang="ja-JP" sz="1000" dirty="0" smtClean="0">
                <a:latin typeface="HGP創英角ｺﾞｼｯｸUB" pitchFamily="50" charset="-128"/>
                <a:ea typeface="HGP創英角ｺﾞｼｯｸUB" pitchFamily="50" charset="-128"/>
              </a:rPr>
              <a:t>TKP</a:t>
            </a:r>
            <a:r>
              <a:rPr lang="ja-JP" altLang="en-US" sz="1000" dirty="0" smtClean="0">
                <a:latin typeface="HGP創英角ｺﾞｼｯｸUB" pitchFamily="50" charset="-128"/>
                <a:ea typeface="HGP創英角ｺﾞｼｯｸUB" pitchFamily="50" charset="-128"/>
              </a:rPr>
              <a:t>東京駅八重洲カンファレンスセンター</a:t>
            </a:r>
            <a:endParaRPr lang="en-US" altLang="ja-JP" sz="1000" dirty="0" smtClean="0">
              <a:latin typeface="HGP創英角ｺﾞｼｯｸUB" pitchFamily="50" charset="-128"/>
              <a:ea typeface="HGP創英角ｺﾞｼｯｸUB" pitchFamily="50" charset="-128"/>
            </a:endParaRPr>
          </a:p>
          <a:p>
            <a:r>
              <a:rPr lang="en-US" altLang="zh-TW" sz="1000" dirty="0" smtClean="0">
                <a:latin typeface="HGP創英角ｺﾞｼｯｸUB" pitchFamily="50" charset="-128"/>
                <a:ea typeface="HGP創英角ｺﾞｼｯｸUB" pitchFamily="50" charset="-128"/>
              </a:rPr>
              <a:t>JR 『</a:t>
            </a:r>
            <a:r>
              <a:rPr lang="zh-TW" altLang="en-US" sz="1000" dirty="0" smtClean="0">
                <a:latin typeface="HGP創英角ｺﾞｼｯｸUB" pitchFamily="50" charset="-128"/>
                <a:ea typeface="HGP創英角ｺﾞｼｯｸUB" pitchFamily="50" charset="-128"/>
              </a:rPr>
              <a:t>東京駅</a:t>
            </a:r>
            <a:r>
              <a:rPr lang="en-US" altLang="zh-TW" sz="1000" dirty="0" smtClean="0">
                <a:latin typeface="HGP創英角ｺﾞｼｯｸUB" pitchFamily="50" charset="-128"/>
                <a:ea typeface="HGP創英角ｺﾞｼｯｸUB" pitchFamily="50" charset="-128"/>
              </a:rPr>
              <a:t>』</a:t>
            </a:r>
            <a:r>
              <a:rPr lang="zh-TW" altLang="en-US" sz="1000" dirty="0" smtClean="0">
                <a:latin typeface="HGP創英角ｺﾞｼｯｸUB" pitchFamily="50" charset="-128"/>
                <a:ea typeface="HGP創英角ｺﾞｼｯｸUB" pitchFamily="50" charset="-128"/>
              </a:rPr>
              <a:t>八重洲中央口 徒歩</a:t>
            </a:r>
            <a:r>
              <a:rPr lang="en-US" altLang="zh-TW" sz="1000" dirty="0" smtClean="0">
                <a:latin typeface="HGP創英角ｺﾞｼｯｸUB" pitchFamily="50" charset="-128"/>
                <a:ea typeface="HGP創英角ｺﾞｼｯｸUB" pitchFamily="50" charset="-128"/>
              </a:rPr>
              <a:t>5</a:t>
            </a:r>
            <a:r>
              <a:rPr lang="zh-TW" altLang="en-US" sz="1000" dirty="0" smtClean="0">
                <a:latin typeface="HGP創英角ｺﾞｼｯｸUB" pitchFamily="50" charset="-128"/>
                <a:ea typeface="HGP創英角ｺﾞｼｯｸUB" pitchFamily="50" charset="-128"/>
              </a:rPr>
              <a:t>分</a:t>
            </a:r>
            <a:endParaRPr lang="en-US" altLang="ja-JP" sz="1000" dirty="0" smtClean="0">
              <a:latin typeface="HGP創英角ｺﾞｼｯｸUB" pitchFamily="50" charset="-128"/>
              <a:ea typeface="HGP創英角ｺﾞｼｯｸUB" pitchFamily="50" charset="-128"/>
            </a:endParaRPr>
          </a:p>
          <a:p>
            <a:r>
              <a:rPr lang="ja-JP" altLang="en-US" sz="1000" dirty="0" smtClean="0">
                <a:latin typeface="HGP創英角ｺﾞｼｯｸUB" pitchFamily="50" charset="-128"/>
                <a:ea typeface="HGP創英角ｺﾞｼｯｸUB" pitchFamily="50" charset="-128"/>
              </a:rPr>
              <a:t>〒</a:t>
            </a:r>
            <a:r>
              <a:rPr lang="en-US" altLang="ja-JP" sz="1000" dirty="0" smtClean="0">
                <a:latin typeface="HGP創英角ｺﾞｼｯｸUB" pitchFamily="50" charset="-128"/>
                <a:ea typeface="HGP創英角ｺﾞｼｯｸUB" pitchFamily="50" charset="-128"/>
              </a:rPr>
              <a:t>104-0031 </a:t>
            </a:r>
            <a:r>
              <a:rPr lang="ja-JP" altLang="en-US" sz="1000" dirty="0" smtClean="0">
                <a:latin typeface="HGP創英角ｺﾞｼｯｸUB" pitchFamily="50" charset="-128"/>
                <a:ea typeface="HGP創英角ｺﾞｼｯｸUB" pitchFamily="50" charset="-128"/>
              </a:rPr>
              <a:t>東京都中央区京橋</a:t>
            </a:r>
            <a:r>
              <a:rPr lang="en-US" altLang="ja-JP" sz="1000" dirty="0" smtClean="0">
                <a:latin typeface="HGP創英角ｺﾞｼｯｸUB" pitchFamily="50" charset="-128"/>
                <a:ea typeface="HGP創英角ｺﾞｼｯｸUB" pitchFamily="50" charset="-128"/>
              </a:rPr>
              <a:t>1-7-1 </a:t>
            </a:r>
            <a:r>
              <a:rPr lang="ja-JP" altLang="en-US" sz="1000" dirty="0" smtClean="0">
                <a:latin typeface="HGP創英角ｺﾞｼｯｸUB" pitchFamily="50" charset="-128"/>
                <a:ea typeface="HGP創英角ｺﾞｼｯｸUB" pitchFamily="50" charset="-128"/>
              </a:rPr>
              <a:t>戸田ビルディング</a:t>
            </a:r>
            <a:endParaRPr lang="en-US" altLang="ja-JP" sz="1000" dirty="0" smtClean="0">
              <a:latin typeface="HGP創英角ｺﾞｼｯｸUB" pitchFamily="50" charset="-128"/>
              <a:ea typeface="HGP創英角ｺﾞｼｯｸUB" pitchFamily="50" charset="-128"/>
            </a:endParaRPr>
          </a:p>
        </p:txBody>
      </p:sp>
      <p:graphicFrame>
        <p:nvGraphicFramePr>
          <p:cNvPr id="88" name="表 87"/>
          <p:cNvGraphicFramePr>
            <a:graphicFrameLocks noGrp="1"/>
          </p:cNvGraphicFramePr>
          <p:nvPr/>
        </p:nvGraphicFramePr>
        <p:xfrm>
          <a:off x="100812" y="5103034"/>
          <a:ext cx="6148802" cy="4255603"/>
        </p:xfrm>
        <a:graphic>
          <a:graphicData uri="http://schemas.openxmlformats.org/drawingml/2006/table">
            <a:tbl>
              <a:tblPr firstRow="1" bandRow="1">
                <a:tableStyleId>{5C22544A-7EE6-4342-B048-85BDC9FD1C3A}</a:tableStyleId>
              </a:tblPr>
              <a:tblGrid>
                <a:gridCol w="1336282"/>
                <a:gridCol w="2811864"/>
                <a:gridCol w="2000656"/>
              </a:tblGrid>
              <a:tr h="352023">
                <a:tc>
                  <a:txBody>
                    <a:bodyPr/>
                    <a:lstStyle/>
                    <a:p>
                      <a:pPr algn="ctr"/>
                      <a:r>
                        <a:rPr kumimoji="1" lang="ja-JP" altLang="en-US" sz="1300" b="0" dirty="0" smtClean="0">
                          <a:latin typeface="HGP創英角ｺﾞｼｯｸUB" pitchFamily="50" charset="-128"/>
                          <a:ea typeface="HGP創英角ｺﾞｼｯｸUB" pitchFamily="50" charset="-128"/>
                        </a:rPr>
                        <a:t>日程</a:t>
                      </a:r>
                      <a:endParaRPr kumimoji="1" lang="ja-JP" altLang="en-US" sz="1300" b="0" dirty="0">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1300" b="0" dirty="0" smtClean="0">
                          <a:latin typeface="HGP創英角ｺﾞｼｯｸUB" pitchFamily="50" charset="-128"/>
                          <a:ea typeface="HGP創英角ｺﾞｼｯｸUB" pitchFamily="50" charset="-128"/>
                        </a:rPr>
                        <a:t>講座内容</a:t>
                      </a:r>
                      <a:endParaRPr kumimoji="1" lang="ja-JP" altLang="en-US" sz="1300" b="0" dirty="0">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kumimoji="1" lang="ja-JP" altLang="en-US" sz="1300" b="0" dirty="0" smtClean="0">
                          <a:latin typeface="HGP創英角ｺﾞｼｯｸUB" pitchFamily="50" charset="-128"/>
                          <a:ea typeface="HGP創英角ｺﾞｼｯｸUB" pitchFamily="50" charset="-128"/>
                        </a:rPr>
                        <a:t>講師</a:t>
                      </a:r>
                      <a:endParaRPr kumimoji="1" lang="ja-JP" altLang="en-US" sz="1300" b="0" dirty="0">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610173">
                <a:tc>
                  <a:txBody>
                    <a:bodyPr/>
                    <a:lstStyle/>
                    <a:p>
                      <a:pPr algn="ctr"/>
                      <a:r>
                        <a:rPr kumimoji="1" lang="ja-JP" altLang="en-US" sz="1400" b="0" dirty="0" smtClean="0">
                          <a:latin typeface="HGP創英角ｺﾞｼｯｸUB" pitchFamily="50" charset="-128"/>
                          <a:ea typeface="HGP創英角ｺﾞｼｯｸUB" pitchFamily="50" charset="-128"/>
                        </a:rPr>
                        <a:t>第１講座</a:t>
                      </a:r>
                      <a:endParaRPr kumimoji="1" lang="ja-JP" altLang="en-US" sz="1400" b="0" dirty="0">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dirty="0" smtClean="0">
                          <a:latin typeface="HGP創英角ｺﾞｼｯｸUB" pitchFamily="50" charset="-128"/>
                          <a:ea typeface="HGP創英角ｺﾞｼｯｸUB" pitchFamily="50" charset="-128"/>
                        </a:rPr>
                        <a:t>中小企業持続化補助金を活用して</a:t>
                      </a:r>
                      <a:r>
                        <a:rPr kumimoji="1" lang="ja-JP" altLang="en-US" sz="1400" b="0" dirty="0" smtClean="0">
                          <a:latin typeface="HGP創英角ｺﾞｼｯｸUB" pitchFamily="50" charset="-128"/>
                          <a:ea typeface="HGP創英角ｺﾞｼｯｸUB" pitchFamily="50" charset="-128"/>
                        </a:rPr>
                        <a:t>、今すぐキャッシュを創る方法</a:t>
                      </a:r>
                      <a:endParaRPr lang="en-US" altLang="ja-JP" sz="1400" dirty="0" smtClean="0">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300" b="0" dirty="0">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0173">
                <a:tc>
                  <a:txBody>
                    <a:bodyPr/>
                    <a:lstStyle/>
                    <a:p>
                      <a:pPr algn="ctr"/>
                      <a:r>
                        <a:rPr lang="ja-JP" altLang="en-US" sz="1400" b="0" dirty="0" smtClean="0">
                          <a:latin typeface="HGP創英角ｺﾞｼｯｸUB" pitchFamily="50" charset="-128"/>
                          <a:ea typeface="HGP創英角ｺﾞｼｯｸUB" pitchFamily="50" charset="-128"/>
                        </a:rPr>
                        <a:t>第２講座</a:t>
                      </a:r>
                      <a:endParaRPr kumimoji="1" lang="en-US" altLang="ja-JP" sz="1400" b="0" dirty="0" smtClean="0">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dirty="0" smtClean="0">
                          <a:latin typeface="HGP創英角ｺﾞｼｯｸUB" pitchFamily="50" charset="-128"/>
                          <a:ea typeface="HGP創英角ｺﾞｼｯｸUB" pitchFamily="50" charset="-128"/>
                        </a:rPr>
                        <a:t>事例大公開！</a:t>
                      </a:r>
                      <a:endParaRPr lang="en-US" altLang="ja-JP" sz="1400" dirty="0" smtClean="0">
                        <a:latin typeface="HGP創英角ｺﾞｼｯｸUB" pitchFamily="50" charset="-128"/>
                        <a:ea typeface="HGP創英角ｺﾞｼｯｸUB" pitchFamily="50" charset="-128"/>
                      </a:endParaRPr>
                    </a:p>
                    <a:p>
                      <a:r>
                        <a:rPr lang="ja-JP" altLang="en-US" sz="1400" dirty="0" smtClean="0">
                          <a:latin typeface="HGP創英角ｺﾞｼｯｸUB" pitchFamily="50" charset="-128"/>
                          <a:ea typeface="HGP創英角ｺﾞｼｯｸUB" pitchFamily="50" charset="-128"/>
                        </a:rPr>
                        <a:t>成功企業の手法完全解説</a:t>
                      </a:r>
                      <a:endParaRPr lang="ja-JP" altLang="en-US" sz="1400" b="0" dirty="0" smtClean="0">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ja-JP" altLang="en-US" sz="1300" b="0" dirty="0" smtClean="0">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0173">
                <a:tc>
                  <a:txBody>
                    <a:bodyPr/>
                    <a:lstStyle/>
                    <a:p>
                      <a:pPr algn="ctr"/>
                      <a:r>
                        <a:rPr kumimoji="1" lang="ja-JP" altLang="en-US" sz="1400" b="0" dirty="0" smtClean="0">
                          <a:latin typeface="HGP創英角ｺﾞｼｯｸUB" pitchFamily="50" charset="-128"/>
                          <a:ea typeface="HGP創英角ｺﾞｼｯｸUB" pitchFamily="50" charset="-128"/>
                        </a:rPr>
                        <a:t>第３講座</a:t>
                      </a: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dirty="0" smtClean="0">
                          <a:latin typeface="HGP創英角ｺﾞｼｯｸUB" pitchFamily="50" charset="-128"/>
                          <a:ea typeface="HGP創英角ｺﾞｼｯｸUB" pitchFamily="50" charset="-128"/>
                        </a:rPr>
                        <a:t>２０１５年において</a:t>
                      </a:r>
                      <a:endParaRPr lang="en-US" altLang="ja-JP" sz="1400" dirty="0" smtClean="0">
                        <a:latin typeface="HGP創英角ｺﾞｼｯｸUB" pitchFamily="50" charset="-128"/>
                        <a:ea typeface="HGP創英角ｺﾞｼｯｸUB" pitchFamily="50" charset="-128"/>
                      </a:endParaRPr>
                    </a:p>
                    <a:p>
                      <a:r>
                        <a:rPr lang="ja-JP" altLang="en-US" sz="1400" dirty="0" smtClean="0">
                          <a:latin typeface="HGP創英角ｺﾞｼｯｸUB" pitchFamily="50" charset="-128"/>
                          <a:ea typeface="HGP創英角ｺﾞｼｯｸUB" pitchFamily="50" charset="-128"/>
                        </a:rPr>
                        <a:t>今、 徹底するべきこと</a:t>
                      </a:r>
                      <a:endParaRPr lang="ja-JP" altLang="en-US" sz="1400" b="0" dirty="0" smtClean="0">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ja-JP" altLang="en-US" sz="1300" b="0" dirty="0" smtClean="0">
                        <a:latin typeface="HGP創英角ｺﾞｼｯｸUB" pitchFamily="50" charset="-128"/>
                        <a:ea typeface="HGP創英角ｺﾞｼｯｸUB" pitchFamily="50" charset="-128"/>
                      </a:endParaRPr>
                    </a:p>
                  </a:txBody>
                  <a:tcPr marL="128016" marR="128016" marT="64008" marB="640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2023">
                <a:tc gridSpan="3">
                  <a:txBody>
                    <a:bodyPr/>
                    <a:lstStyle/>
                    <a:p>
                      <a:pPr algn="l"/>
                      <a:r>
                        <a:rPr kumimoji="1" lang="ja-JP" altLang="en-US" sz="1300" b="0" dirty="0" smtClean="0">
                          <a:solidFill>
                            <a:schemeClr val="bg1"/>
                          </a:solidFill>
                          <a:latin typeface="HGP創英角ｺﾞｼｯｸUB" pitchFamily="50" charset="-128"/>
                          <a:ea typeface="HGP創英角ｺﾞｼｯｸUB" pitchFamily="50" charset="-128"/>
                        </a:rPr>
                        <a:t>■船井総合研究所　印刷会社経営研究会のご案内</a:t>
                      </a:r>
                      <a:endParaRPr kumimoji="1" lang="ja-JP" altLang="en-US" sz="1300" b="0" dirty="0">
                        <a:solidFill>
                          <a:schemeClr val="bg1"/>
                        </a:solidFill>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sz="1200" dirty="0">
                        <a:latin typeface="HGP創英角ｺﾞｼｯｸUB" pitchFamily="50" charset="-128"/>
                        <a:ea typeface="HGP創英角ｺﾞｼｯｸUB"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200" dirty="0">
                        <a:solidFill>
                          <a:schemeClr val="bg1"/>
                        </a:solidFill>
                        <a:latin typeface="HGP創英角ｺﾞｼｯｸUB" pitchFamily="50" charset="-128"/>
                        <a:ea typeface="HGP創英角ｺﾞｼｯｸUB"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1721038">
                <a:tc gridSpan="3">
                  <a:txBody>
                    <a:bodyPr/>
                    <a:lstStyle/>
                    <a:p>
                      <a:r>
                        <a:rPr kumimoji="1" lang="ja-JP" altLang="en-US" sz="1800" b="0" dirty="0" smtClean="0">
                          <a:latin typeface="HGP創英角ｺﾞｼｯｸUB" pitchFamily="50" charset="-128"/>
                          <a:ea typeface="HGP創英角ｺﾞｼｯｸUB" pitchFamily="50" charset="-128"/>
                        </a:rPr>
                        <a:t>印刷会社経営研究会 とは？</a:t>
                      </a:r>
                      <a:endParaRPr kumimoji="1" lang="en-US" altLang="ja-JP" sz="1800" b="0" dirty="0" smtClean="0">
                        <a:latin typeface="HGP創英角ｺﾞｼｯｸUB" pitchFamily="50" charset="-128"/>
                        <a:ea typeface="HGP創英角ｺﾞｼｯｸUB" pitchFamily="50" charset="-128"/>
                      </a:endParaRPr>
                    </a:p>
                    <a:p>
                      <a:endParaRPr kumimoji="1" lang="en-US" altLang="ja-JP" sz="600" b="0" u="sng" dirty="0" smtClean="0">
                        <a:latin typeface="HGP創英角ｺﾞｼｯｸUB" pitchFamily="50" charset="-128"/>
                        <a:ea typeface="HGP創英角ｺﾞｼｯｸUB" pitchFamily="50" charset="-128"/>
                      </a:endParaRPr>
                    </a:p>
                    <a:p>
                      <a:pPr algn="l"/>
                      <a:r>
                        <a:rPr kumimoji="1" lang="ja-JP" altLang="en-US" sz="1400" b="0" dirty="0" smtClean="0">
                          <a:latin typeface="HGP創英角ｺﾞｼｯｸUB" pitchFamily="50" charset="-128"/>
                          <a:ea typeface="HGP創英角ｺﾞｼｯｸUB" pitchFamily="50" charset="-128"/>
                        </a:rPr>
                        <a:t>船井総研が主催をする日本で唯一の業績アップに特化した 志高き印刷 業界人の集う勉 強組織です。東北から九州まで日本中から業績アップに前向きな 経営者が加盟。規模・業種 に関係なく広告や 印刷に関わっている会社様が、業績向上と永続的経営を実現し、社会貢献 とともに我が国の競争力の向上に貢献できる会社を目指しご出席をされています。</a:t>
                      </a:r>
                      <a:endParaRPr kumimoji="1" lang="ja-JP" altLang="en-US" sz="1400" b="0" dirty="0">
                        <a:latin typeface="HGP創英角ｺﾞｼｯｸUB" pitchFamily="50" charset="-128"/>
                        <a:ea typeface="HGP創英角ｺﾞｼｯｸUB" pitchFamily="50" charset="-128"/>
                      </a:endParaRPr>
                    </a:p>
                  </a:txBody>
                  <a:tcPr marL="128016" marR="128016" marT="64008" marB="640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200" dirty="0">
                        <a:latin typeface="HGP創英角ｺﾞｼｯｸUB" pitchFamily="50" charset="-128"/>
                        <a:ea typeface="HGP創英角ｺﾞｼｯｸUB"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800" dirty="0">
                        <a:latin typeface="HGP創英角ｺﾞｼｯｸUB" pitchFamily="50" charset="-128"/>
                        <a:ea typeface="HGP創英角ｺﾞｼｯｸUB"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3" name="正方形/長方形 92"/>
          <p:cNvSpPr/>
          <p:nvPr/>
        </p:nvSpPr>
        <p:spPr>
          <a:xfrm>
            <a:off x="6400800" y="8732237"/>
            <a:ext cx="6400800" cy="86896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128016" tIns="64008" rIns="128016" bIns="64008" rtlCol="0" anchor="ctr"/>
          <a:lstStyle/>
          <a:p>
            <a:pPr algn="ctr"/>
            <a:endParaRPr kumimoji="1" lang="ja-JP" altLang="en-US"/>
          </a:p>
        </p:txBody>
      </p:sp>
      <p:sp>
        <p:nvSpPr>
          <p:cNvPr id="95" name="テキスト ボックス 94"/>
          <p:cNvSpPr txBox="1"/>
          <p:nvPr/>
        </p:nvSpPr>
        <p:spPr>
          <a:xfrm>
            <a:off x="6487964" y="7801938"/>
            <a:ext cx="2794483" cy="729430"/>
          </a:xfrm>
          <a:prstGeom prst="rect">
            <a:avLst/>
          </a:prstGeom>
          <a:noFill/>
        </p:spPr>
        <p:txBody>
          <a:bodyPr wrap="none" lIns="128016" tIns="64008" rIns="128016" bIns="64008" rtlCol="0">
            <a:spAutoFit/>
          </a:bodyPr>
          <a:lstStyle/>
          <a:p>
            <a:r>
              <a:rPr lang="ja-JP" altLang="en-US" sz="1700" u="sng" dirty="0" smtClean="0">
                <a:solidFill>
                  <a:srgbClr val="FF0000"/>
                </a:solidFill>
                <a:latin typeface="HGP創英角ｺﾞｼｯｸUB" pitchFamily="50" charset="-128"/>
                <a:ea typeface="HGP創英角ｺﾞｼｯｸUB" pitchFamily="50" charset="-128"/>
              </a:rPr>
              <a:t>■</a:t>
            </a:r>
            <a:r>
              <a:rPr lang="ja-JP" altLang="en-US" sz="1700" u="sng" dirty="0">
                <a:solidFill>
                  <a:srgbClr val="FF0000"/>
                </a:solidFill>
                <a:latin typeface="HGP創英角ｺﾞｼｯｸUB" pitchFamily="50" charset="-128"/>
                <a:ea typeface="HGP創英角ｺﾞｼｯｸUB" pitchFamily="50" charset="-128"/>
              </a:rPr>
              <a:t>東京</a:t>
            </a:r>
            <a:r>
              <a:rPr lang="ja-JP" altLang="en-US" sz="1700" u="sng" dirty="0" smtClean="0">
                <a:solidFill>
                  <a:srgbClr val="FF0000"/>
                </a:solidFill>
                <a:latin typeface="HGP創英角ｺﾞｼｯｸUB" pitchFamily="50" charset="-128"/>
                <a:ea typeface="HGP創英角ｺﾞｼｯｸUB" pitchFamily="50" charset="-128"/>
              </a:rPr>
              <a:t>会場　</a:t>
            </a:r>
            <a:r>
              <a:rPr lang="en-US" altLang="ja-JP" sz="1700" u="sng" dirty="0" smtClean="0">
                <a:solidFill>
                  <a:srgbClr val="FF0000"/>
                </a:solidFill>
                <a:latin typeface="HGP創英角ｺﾞｼｯｸUB" pitchFamily="50" charset="-128"/>
                <a:ea typeface="HGP創英角ｺﾞｼｯｸUB" pitchFamily="50" charset="-128"/>
              </a:rPr>
              <a:t>4</a:t>
            </a:r>
            <a:r>
              <a:rPr lang="ja-JP" altLang="en-US" sz="1700" u="sng" dirty="0" smtClean="0">
                <a:solidFill>
                  <a:srgbClr val="FF0000"/>
                </a:solidFill>
                <a:latin typeface="HGP創英角ｺﾞｼｯｸUB" pitchFamily="50" charset="-128"/>
                <a:ea typeface="HGP創英角ｺﾞｼｯｸUB" pitchFamily="50" charset="-128"/>
              </a:rPr>
              <a:t>月</a:t>
            </a:r>
            <a:r>
              <a:rPr lang="en-US" altLang="ja-JP" sz="1700" u="sng" dirty="0" smtClean="0">
                <a:solidFill>
                  <a:srgbClr val="FF0000"/>
                </a:solidFill>
                <a:latin typeface="HGP創英角ｺﾞｼｯｸUB" pitchFamily="50" charset="-128"/>
                <a:ea typeface="HGP創英角ｺﾞｼｯｸUB" pitchFamily="50" charset="-128"/>
              </a:rPr>
              <a:t>11</a:t>
            </a:r>
            <a:r>
              <a:rPr lang="ja-JP" altLang="en-US" sz="1700" u="sng" dirty="0" smtClean="0">
                <a:solidFill>
                  <a:srgbClr val="FF0000"/>
                </a:solidFill>
                <a:latin typeface="HGP創英角ｺﾞｼｯｸUB" pitchFamily="50" charset="-128"/>
                <a:ea typeface="HGP創英角ｺﾞｼｯｸUB" pitchFamily="50" charset="-128"/>
              </a:rPr>
              <a:t>日</a:t>
            </a:r>
            <a:r>
              <a:rPr lang="en-US" altLang="ja-JP" sz="1700" u="sng" dirty="0" smtClean="0">
                <a:solidFill>
                  <a:srgbClr val="FF0000"/>
                </a:solidFill>
                <a:latin typeface="HGP創英角ｺﾞｼｯｸUB" pitchFamily="50" charset="-128"/>
                <a:ea typeface="HGP創英角ｺﾞｼｯｸUB" pitchFamily="50" charset="-128"/>
              </a:rPr>
              <a:t>(</a:t>
            </a:r>
            <a:r>
              <a:rPr lang="ja-JP" altLang="en-US" sz="1700" u="sng" dirty="0" smtClean="0">
                <a:solidFill>
                  <a:srgbClr val="FF0000"/>
                </a:solidFill>
                <a:latin typeface="HGP創英角ｺﾞｼｯｸUB" pitchFamily="50" charset="-128"/>
                <a:ea typeface="HGP創英角ｺﾞｼｯｸUB" pitchFamily="50" charset="-128"/>
              </a:rPr>
              <a:t>土</a:t>
            </a:r>
            <a:r>
              <a:rPr lang="en-US" altLang="ja-JP" sz="1700" u="sng" dirty="0" smtClean="0">
                <a:solidFill>
                  <a:srgbClr val="FF0000"/>
                </a:solidFill>
                <a:latin typeface="HGP創英角ｺﾞｼｯｸUB" pitchFamily="50" charset="-128"/>
                <a:ea typeface="HGP創英角ｺﾞｼｯｸUB" pitchFamily="50" charset="-128"/>
              </a:rPr>
              <a:t>)</a:t>
            </a:r>
          </a:p>
          <a:p>
            <a:r>
              <a:rPr lang="en-US" altLang="ja-JP" sz="1100" dirty="0" smtClean="0">
                <a:latin typeface="HGP創英角ｺﾞｼｯｸUB" pitchFamily="50" charset="-128"/>
                <a:ea typeface="HGP創英角ｺﾞｼｯｸUB" pitchFamily="50" charset="-128"/>
              </a:rPr>
              <a:t>TKP</a:t>
            </a:r>
            <a:r>
              <a:rPr lang="ja-JP" altLang="en-US" sz="1100" dirty="0" smtClean="0">
                <a:latin typeface="HGP創英角ｺﾞｼｯｸUB" pitchFamily="50" charset="-128"/>
                <a:ea typeface="HGP創英角ｺﾞｼｯｸUB" pitchFamily="50" charset="-128"/>
              </a:rPr>
              <a:t>東京駅八重洲カンファレンスセンター</a:t>
            </a:r>
            <a:endParaRPr lang="en-US" altLang="ja-JP" sz="1100" dirty="0" smtClean="0">
              <a:latin typeface="HGP創英角ｺﾞｼｯｸUB" pitchFamily="50" charset="-128"/>
              <a:ea typeface="HGP創英角ｺﾞｼｯｸUB" pitchFamily="50" charset="-128"/>
            </a:endParaRPr>
          </a:p>
          <a:p>
            <a:r>
              <a:rPr lang="en-US" altLang="ja-JP" sz="1100" dirty="0" smtClean="0">
                <a:latin typeface="HGP創英角ｺﾞｼｯｸUB" pitchFamily="50" charset="-128"/>
                <a:ea typeface="HGP創英角ｺﾞｼｯｸUB" pitchFamily="50" charset="-128"/>
              </a:rPr>
              <a:t>16:00</a:t>
            </a:r>
            <a:r>
              <a:rPr lang="ja-JP" altLang="en-US" sz="1100" dirty="0" smtClean="0">
                <a:latin typeface="HGP創英角ｺﾞｼｯｸUB" pitchFamily="50" charset="-128"/>
                <a:ea typeface="HGP創英角ｺﾞｼｯｸUB" pitchFamily="50" charset="-128"/>
              </a:rPr>
              <a:t>～</a:t>
            </a:r>
            <a:r>
              <a:rPr lang="en-US" altLang="ja-JP" sz="1100" dirty="0" smtClean="0">
                <a:latin typeface="HGP創英角ｺﾞｼｯｸUB" pitchFamily="50" charset="-128"/>
                <a:ea typeface="HGP創英角ｺﾞｼｯｸUB" pitchFamily="50" charset="-128"/>
              </a:rPr>
              <a:t>19:00</a:t>
            </a:r>
            <a:r>
              <a:rPr lang="ja-JP" altLang="en-US" sz="1100" dirty="0" smtClean="0">
                <a:latin typeface="HGP創英角ｺﾞｼｯｸUB" pitchFamily="50" charset="-128"/>
                <a:ea typeface="HGP創英角ｺﾞｼｯｸUB" pitchFamily="50" charset="-128"/>
              </a:rPr>
              <a:t>［受付</a:t>
            </a:r>
            <a:r>
              <a:rPr lang="en-US" altLang="ja-JP" sz="1100" dirty="0" smtClean="0">
                <a:latin typeface="HGP創英角ｺﾞｼｯｸUB" pitchFamily="50" charset="-128"/>
                <a:ea typeface="HGP創英角ｺﾞｼｯｸUB" pitchFamily="50" charset="-128"/>
              </a:rPr>
              <a:t>15:30</a:t>
            </a:r>
            <a:r>
              <a:rPr lang="ja-JP" altLang="en-US" sz="1100" dirty="0" smtClean="0">
                <a:latin typeface="HGP創英角ｺﾞｼｯｸUB" pitchFamily="50" charset="-128"/>
                <a:ea typeface="HGP創英角ｺﾞｼｯｸUB" pitchFamily="50" charset="-128"/>
              </a:rPr>
              <a:t>～］</a:t>
            </a:r>
            <a:endParaRPr lang="ja-JP" altLang="en-US" sz="1100" dirty="0">
              <a:latin typeface="HGP創英角ｺﾞｼｯｸUB" pitchFamily="50" charset="-128"/>
              <a:ea typeface="HGP創英角ｺﾞｼｯｸUB" pitchFamily="50" charset="-128"/>
            </a:endParaRPr>
          </a:p>
        </p:txBody>
      </p:sp>
      <p:sp>
        <p:nvSpPr>
          <p:cNvPr id="100" name="正方形/長方形 99"/>
          <p:cNvSpPr/>
          <p:nvPr/>
        </p:nvSpPr>
        <p:spPr>
          <a:xfrm>
            <a:off x="100811" y="662466"/>
            <a:ext cx="1158618" cy="1113798"/>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300" dirty="0" smtClean="0">
                <a:solidFill>
                  <a:schemeClr val="tx1"/>
                </a:solidFill>
                <a:latin typeface="HGP創英角ｺﾞｼｯｸUB" pitchFamily="50" charset="-128"/>
                <a:ea typeface="HGP創英角ｺﾞｼｯｸUB" pitchFamily="50" charset="-128"/>
              </a:rPr>
              <a:t>日時</a:t>
            </a:r>
            <a:endParaRPr lang="en-US" altLang="ja-JP" sz="1300" dirty="0" smtClean="0">
              <a:solidFill>
                <a:schemeClr val="tx1"/>
              </a:solidFill>
              <a:latin typeface="HGP創英角ｺﾞｼｯｸUB" pitchFamily="50" charset="-128"/>
              <a:ea typeface="HGP創英角ｺﾞｼｯｸUB" pitchFamily="50" charset="-128"/>
            </a:endParaRPr>
          </a:p>
          <a:p>
            <a:pPr algn="ctr"/>
            <a:r>
              <a:rPr lang="ja-JP" altLang="en-US" sz="1300" dirty="0">
                <a:solidFill>
                  <a:schemeClr val="tx1"/>
                </a:solidFill>
                <a:latin typeface="HGP創英角ｺﾞｼｯｸUB" pitchFamily="50" charset="-128"/>
                <a:ea typeface="HGP創英角ｺﾞｼｯｸUB" pitchFamily="50" charset="-128"/>
              </a:rPr>
              <a:t>場所</a:t>
            </a:r>
          </a:p>
        </p:txBody>
      </p:sp>
      <p:sp>
        <p:nvSpPr>
          <p:cNvPr id="104" name="Text Box 117"/>
          <p:cNvSpPr txBox="1">
            <a:spLocks noChangeArrowheads="1"/>
          </p:cNvSpPr>
          <p:nvPr/>
        </p:nvSpPr>
        <p:spPr bwMode="auto">
          <a:xfrm>
            <a:off x="6400800" y="8778693"/>
            <a:ext cx="3326770" cy="775597"/>
          </a:xfrm>
          <a:prstGeom prst="rect">
            <a:avLst/>
          </a:prstGeom>
          <a:noFill/>
          <a:ln w="9525">
            <a:noFill/>
            <a:miter lim="800000"/>
            <a:headEnd/>
            <a:tailEnd/>
          </a:ln>
        </p:spPr>
        <p:txBody>
          <a:bodyPr wrap="square" lIns="128016" tIns="64008" rIns="128016" bIns="64008">
            <a:spAutoFit/>
          </a:bodyPr>
          <a:lstStyle/>
          <a:p>
            <a:r>
              <a:rPr lang="ja-JP" altLang="en-US" sz="1400" u="sng" dirty="0" smtClean="0">
                <a:solidFill>
                  <a:schemeClr val="bg1"/>
                </a:solidFill>
                <a:latin typeface="HGP創英角ｺﾞｼｯｸUB" pitchFamily="50" charset="-128"/>
                <a:ea typeface="HGP創英角ｺﾞｼｯｸUB" pitchFamily="50" charset="-128"/>
              </a:rPr>
              <a:t>持続化補助金</a:t>
            </a:r>
            <a:endParaRPr lang="en-US" altLang="ja-JP" sz="1400" u="sng" dirty="0" smtClean="0">
              <a:solidFill>
                <a:schemeClr val="bg1"/>
              </a:solidFill>
              <a:latin typeface="HGP創英角ｺﾞｼｯｸUB" pitchFamily="50" charset="-128"/>
              <a:ea typeface="HGP創英角ｺﾞｼｯｸUB" pitchFamily="50" charset="-128"/>
            </a:endParaRPr>
          </a:p>
          <a:p>
            <a:r>
              <a:rPr lang="ja-JP" altLang="en-US" sz="1400" u="sng" dirty="0" smtClean="0">
                <a:solidFill>
                  <a:schemeClr val="bg1"/>
                </a:solidFill>
                <a:latin typeface="HGP創英角ｺﾞｼｯｸUB" pitchFamily="50" charset="-128"/>
                <a:ea typeface="HGP創英角ｺﾞｼｯｸUB" pitchFamily="50" charset="-128"/>
              </a:rPr>
              <a:t>成功モデル公開セミナー</a:t>
            </a:r>
            <a:endParaRPr lang="en-US" altLang="ja-JP" sz="1400" u="sng" dirty="0" smtClean="0">
              <a:solidFill>
                <a:schemeClr val="bg1"/>
              </a:solidFill>
              <a:latin typeface="HGP創英角ｺﾞｼｯｸUB" pitchFamily="50" charset="-128"/>
              <a:ea typeface="HGP創英角ｺﾞｼｯｸUB" pitchFamily="50" charset="-128"/>
            </a:endParaRPr>
          </a:p>
          <a:p>
            <a:r>
              <a:rPr lang="ja-JP" altLang="en-US" sz="1400" dirty="0" smtClean="0">
                <a:solidFill>
                  <a:schemeClr val="bg1"/>
                </a:solidFill>
                <a:latin typeface="HGP創英角ｺﾞｼｯｸUB" pitchFamily="50" charset="-128"/>
                <a:ea typeface="HGP創英角ｺﾞｼｯｸUB" pitchFamily="50" charset="-128"/>
              </a:rPr>
              <a:t>主催　淡路印刷株式会社</a:t>
            </a:r>
            <a:endParaRPr lang="ja-JP" altLang="en-US" sz="1400" dirty="0">
              <a:solidFill>
                <a:schemeClr val="bg1"/>
              </a:solidFill>
              <a:latin typeface="HGP創英角ｺﾞｼｯｸUB" pitchFamily="50" charset="-128"/>
              <a:ea typeface="HGP創英角ｺﾞｼｯｸUB" pitchFamily="50" charset="-128"/>
            </a:endParaRPr>
          </a:p>
        </p:txBody>
      </p:sp>
      <p:sp>
        <p:nvSpPr>
          <p:cNvPr id="109" name="Text Box 117"/>
          <p:cNvSpPr txBox="1">
            <a:spLocks noChangeArrowheads="1"/>
          </p:cNvSpPr>
          <p:nvPr/>
        </p:nvSpPr>
        <p:spPr bwMode="auto">
          <a:xfrm>
            <a:off x="8727480" y="8778693"/>
            <a:ext cx="3629203" cy="775597"/>
          </a:xfrm>
          <a:prstGeom prst="rect">
            <a:avLst/>
          </a:prstGeom>
          <a:noFill/>
          <a:ln w="9525">
            <a:noFill/>
            <a:miter lim="800000"/>
            <a:headEnd/>
            <a:tailEnd/>
          </a:ln>
        </p:spPr>
        <p:txBody>
          <a:bodyPr wrap="square" lIns="128016" tIns="64008" rIns="128016" bIns="64008">
            <a:spAutoFit/>
          </a:bodyPr>
          <a:lstStyle/>
          <a:p>
            <a:r>
              <a:rPr lang="en-US" altLang="ja-JP" sz="1400" dirty="0" smtClean="0">
                <a:solidFill>
                  <a:schemeClr val="bg1"/>
                </a:solidFill>
                <a:latin typeface="HGP創英角ｺﾞｼｯｸUB" pitchFamily="50" charset="-128"/>
                <a:ea typeface="HGP創英角ｺﾞｼｯｸUB" pitchFamily="50" charset="-128"/>
              </a:rPr>
              <a:t>TEL  0799-45-1323</a:t>
            </a:r>
            <a:r>
              <a:rPr lang="ja-JP" altLang="en-US" sz="1400" dirty="0" smtClean="0">
                <a:solidFill>
                  <a:schemeClr val="bg1"/>
                </a:solidFill>
                <a:latin typeface="HGP創英角ｺﾞｼｯｸUB" pitchFamily="50" charset="-128"/>
                <a:ea typeface="HGP創英角ｺﾞｼｯｸUB" pitchFamily="50" charset="-128"/>
              </a:rPr>
              <a:t>（平日</a:t>
            </a:r>
            <a:r>
              <a:rPr lang="en-US" altLang="ja-JP" sz="1400" dirty="0" smtClean="0">
                <a:solidFill>
                  <a:schemeClr val="bg1"/>
                </a:solidFill>
                <a:latin typeface="HGP創英角ｺﾞｼｯｸUB" pitchFamily="50" charset="-128"/>
                <a:ea typeface="HGP創英角ｺﾞｼｯｸUB" pitchFamily="50" charset="-128"/>
              </a:rPr>
              <a:t>9:30</a:t>
            </a:r>
            <a:r>
              <a:rPr lang="ja-JP" altLang="en-US" sz="1400" dirty="0" smtClean="0">
                <a:solidFill>
                  <a:schemeClr val="bg1"/>
                </a:solidFill>
                <a:latin typeface="HGP創英角ｺﾞｼｯｸUB" pitchFamily="50" charset="-128"/>
                <a:ea typeface="HGP創英角ｺﾞｼｯｸUB" pitchFamily="50" charset="-128"/>
              </a:rPr>
              <a:t>～</a:t>
            </a:r>
            <a:r>
              <a:rPr lang="en-US" altLang="ja-JP" sz="1400" dirty="0" smtClean="0">
                <a:solidFill>
                  <a:schemeClr val="bg1"/>
                </a:solidFill>
                <a:latin typeface="HGP創英角ｺﾞｼｯｸUB" pitchFamily="50" charset="-128"/>
                <a:ea typeface="HGP創英角ｺﾞｼｯｸUB" pitchFamily="50" charset="-128"/>
              </a:rPr>
              <a:t>18:00</a:t>
            </a:r>
            <a:r>
              <a:rPr lang="ja-JP" altLang="en-US" sz="1400" dirty="0" smtClean="0">
                <a:solidFill>
                  <a:schemeClr val="bg1"/>
                </a:solidFill>
                <a:latin typeface="HGP創英角ｺﾞｼｯｸUB" pitchFamily="50" charset="-128"/>
                <a:ea typeface="HGP創英角ｺﾞｼｯｸUB" pitchFamily="50" charset="-128"/>
              </a:rPr>
              <a:t>）</a:t>
            </a:r>
            <a:endParaRPr lang="en-US" altLang="ja-JP" sz="1400" dirty="0" smtClean="0">
              <a:solidFill>
                <a:schemeClr val="bg1"/>
              </a:solidFill>
              <a:latin typeface="HGP創英角ｺﾞｼｯｸUB" pitchFamily="50" charset="-128"/>
              <a:ea typeface="HGP創英角ｺﾞｼｯｸUB" pitchFamily="50" charset="-128"/>
            </a:endParaRPr>
          </a:p>
          <a:p>
            <a:r>
              <a:rPr lang="en-US" altLang="ja-JP" sz="1400" dirty="0" smtClean="0">
                <a:solidFill>
                  <a:schemeClr val="bg1"/>
                </a:solidFill>
                <a:latin typeface="HGP創英角ｺﾞｼｯｸUB" pitchFamily="50" charset="-128"/>
                <a:ea typeface="HGP創英角ｺﾞｼｯｸUB" pitchFamily="50" charset="-128"/>
              </a:rPr>
              <a:t>FAX  0799-45-1309</a:t>
            </a:r>
            <a:r>
              <a:rPr lang="ja-JP" altLang="en-US" sz="1400" dirty="0" smtClean="0">
                <a:solidFill>
                  <a:schemeClr val="bg1"/>
                </a:solidFill>
                <a:latin typeface="HGP創英角ｺﾞｼｯｸUB" pitchFamily="50" charset="-128"/>
                <a:ea typeface="HGP創英角ｺﾞｼｯｸUB" pitchFamily="50" charset="-128"/>
              </a:rPr>
              <a:t>（</a:t>
            </a:r>
            <a:r>
              <a:rPr lang="en-US" altLang="ja-JP" sz="1400" dirty="0" smtClean="0">
                <a:solidFill>
                  <a:schemeClr val="bg1"/>
                </a:solidFill>
                <a:latin typeface="HGP創英角ｺﾞｼｯｸUB" pitchFamily="50" charset="-128"/>
                <a:ea typeface="HGP創英角ｺﾞｼｯｸUB" pitchFamily="50" charset="-128"/>
              </a:rPr>
              <a:t>24</a:t>
            </a:r>
            <a:r>
              <a:rPr lang="ja-JP" altLang="en-US" sz="1400" dirty="0" smtClean="0">
                <a:solidFill>
                  <a:schemeClr val="bg1"/>
                </a:solidFill>
                <a:latin typeface="HGP創英角ｺﾞｼｯｸUB" pitchFamily="50" charset="-128"/>
                <a:ea typeface="HGP創英角ｺﾞｼｯｸUB" pitchFamily="50" charset="-128"/>
              </a:rPr>
              <a:t>時間対応）</a:t>
            </a:r>
            <a:endParaRPr lang="en-US" altLang="ja-JP" sz="1400" dirty="0" smtClean="0">
              <a:solidFill>
                <a:schemeClr val="bg1"/>
              </a:solidFill>
              <a:latin typeface="HGP創英角ｺﾞｼｯｸUB" pitchFamily="50" charset="-128"/>
              <a:ea typeface="HGP創英角ｺﾞｼｯｸUB" pitchFamily="50" charset="-128"/>
            </a:endParaRPr>
          </a:p>
          <a:p>
            <a:r>
              <a:rPr lang="ja-JP" altLang="en-US" sz="1400" dirty="0" smtClean="0">
                <a:solidFill>
                  <a:schemeClr val="bg1"/>
                </a:solidFill>
                <a:latin typeface="HGP創英角ｺﾞｼｯｸUB" pitchFamily="50" charset="-128"/>
                <a:ea typeface="HGP創英角ｺﾞｼｯｸUB" pitchFamily="50" charset="-128"/>
              </a:rPr>
              <a:t>お問い合わせ：真野（マノ）</a:t>
            </a:r>
            <a:endParaRPr lang="ja-JP" altLang="en-US" sz="1400" dirty="0">
              <a:solidFill>
                <a:schemeClr val="bg1"/>
              </a:solidFill>
              <a:latin typeface="HGP創英角ｺﾞｼｯｸUB" pitchFamily="50" charset="-128"/>
              <a:ea typeface="HGP創英角ｺﾞｼｯｸUB" pitchFamily="50" charset="-128"/>
            </a:endParaRPr>
          </a:p>
        </p:txBody>
      </p:sp>
      <p:sp>
        <p:nvSpPr>
          <p:cNvPr id="115" name="正方形/長方形 114"/>
          <p:cNvSpPr/>
          <p:nvPr/>
        </p:nvSpPr>
        <p:spPr>
          <a:xfrm>
            <a:off x="100811" y="1992288"/>
            <a:ext cx="1158618" cy="1479987"/>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300" dirty="0" smtClean="0">
                <a:solidFill>
                  <a:schemeClr val="tx1"/>
                </a:solidFill>
                <a:latin typeface="HGP創英角ｺﾞｼｯｸUB" pitchFamily="50" charset="-128"/>
                <a:ea typeface="HGP創英角ｺﾞｼｯｸUB" pitchFamily="50" charset="-128"/>
              </a:rPr>
              <a:t>受講料</a:t>
            </a:r>
            <a:endParaRPr lang="ja-JP" altLang="en-US" sz="1300" dirty="0">
              <a:solidFill>
                <a:schemeClr val="tx1"/>
              </a:solidFill>
              <a:latin typeface="HGP創英角ｺﾞｼｯｸUB" pitchFamily="50" charset="-128"/>
              <a:ea typeface="HGP創英角ｺﾞｼｯｸUB" pitchFamily="50" charset="-128"/>
            </a:endParaRPr>
          </a:p>
        </p:txBody>
      </p:sp>
      <p:cxnSp>
        <p:nvCxnSpPr>
          <p:cNvPr id="117" name="直線コネクタ 116"/>
          <p:cNvCxnSpPr/>
          <p:nvPr/>
        </p:nvCxnSpPr>
        <p:spPr>
          <a:xfrm>
            <a:off x="150505" y="1879336"/>
            <a:ext cx="594786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a:off x="1259429" y="3571638"/>
            <a:ext cx="4939749" cy="714042"/>
          </a:xfrm>
          <a:prstGeom prst="rect">
            <a:avLst/>
          </a:prstGeom>
        </p:spPr>
        <p:txBody>
          <a:bodyPr wrap="square" lIns="128016" tIns="64008" rIns="128016" bIns="64008">
            <a:spAutoFit/>
          </a:bodyPr>
          <a:lstStyle/>
          <a:p>
            <a:r>
              <a:rPr lang="ja-JP" altLang="en-US" sz="1000" dirty="0" smtClean="0">
                <a:latin typeface="HGP創英角ｺﾞｼｯｸUB" pitchFamily="50" charset="-128"/>
                <a:ea typeface="HGP創英角ｺﾞｼｯｸUB" pitchFamily="50" charset="-128"/>
              </a:rPr>
              <a:t>下記講座に直接お振込みください。</a:t>
            </a:r>
            <a:endParaRPr lang="en-US" altLang="zh-TW" sz="1000" dirty="0" smtClean="0">
              <a:latin typeface="HGP創英角ｺﾞｼｯｸUB" pitchFamily="50" charset="-128"/>
              <a:ea typeface="HGP創英角ｺﾞｼｯｸUB" pitchFamily="50" charset="-128"/>
            </a:endParaRPr>
          </a:p>
          <a:p>
            <a:r>
              <a:rPr lang="zh-TW" altLang="en-US" sz="1400" dirty="0" smtClean="0">
                <a:latin typeface="HGP創英角ｺﾞｼｯｸUB" pitchFamily="50" charset="-128"/>
                <a:ea typeface="HGP創英角ｺﾞｼｯｸUB" pitchFamily="50" charset="-128"/>
              </a:rPr>
              <a:t>淡陽信用組合</a:t>
            </a:r>
            <a:r>
              <a:rPr lang="en-US" altLang="ja-JP" sz="1400" dirty="0" smtClean="0">
                <a:latin typeface="HGP創英角ｺﾞｼｯｸUB" pitchFamily="50" charset="-128"/>
                <a:ea typeface="HGP創英角ｺﾞｼｯｸUB" pitchFamily="50" charset="-128"/>
              </a:rPr>
              <a:t>(2616)</a:t>
            </a:r>
            <a:r>
              <a:rPr lang="ja-JP" altLang="en-US" sz="1400" dirty="0" smtClean="0">
                <a:latin typeface="HGP創英角ｺﾞｼｯｸUB" pitchFamily="50" charset="-128"/>
                <a:ea typeface="HGP創英角ｺﾞｼｯｸUB" pitchFamily="50" charset="-128"/>
              </a:rPr>
              <a:t>広田支店 </a:t>
            </a:r>
            <a:r>
              <a:rPr lang="en-US" altLang="ja-JP" sz="1400" dirty="0" smtClean="0">
                <a:latin typeface="HGP創英角ｺﾞｼｯｸUB" pitchFamily="50" charset="-128"/>
                <a:ea typeface="HGP創英角ｺﾞｼｯｸUB" pitchFamily="50" charset="-128"/>
              </a:rPr>
              <a:t>(035)</a:t>
            </a:r>
            <a:r>
              <a:rPr lang="ja-JP" altLang="en-US" sz="1400" dirty="0" smtClean="0">
                <a:latin typeface="HGP創英角ｺﾞｼｯｸUB" pitchFamily="50" charset="-128"/>
                <a:ea typeface="HGP創英角ｺﾞｼｯｸUB" pitchFamily="50" charset="-128"/>
              </a:rPr>
              <a:t>普通</a:t>
            </a:r>
            <a:r>
              <a:rPr lang="en-US" altLang="ja-JP" sz="1400" dirty="0" smtClean="0">
                <a:latin typeface="HGP創英角ｺﾞｼｯｸUB" pitchFamily="50" charset="-128"/>
                <a:ea typeface="HGP創英角ｺﾞｼｯｸUB" pitchFamily="50" charset="-128"/>
              </a:rPr>
              <a:t>0130536</a:t>
            </a:r>
            <a:endParaRPr lang="en-US" altLang="ja-JP" sz="1400" dirty="0" smtClean="0">
              <a:latin typeface="HGP創英角ｺﾞｼｯｸUB" pitchFamily="50" charset="-128"/>
              <a:ea typeface="HGP創英角ｺﾞｼｯｸUB" pitchFamily="50" charset="-128"/>
            </a:endParaRPr>
          </a:p>
          <a:p>
            <a:r>
              <a:rPr lang="ja-JP" altLang="en-US" sz="1400" dirty="0" smtClean="0">
                <a:latin typeface="HGP創英角ｺﾞｼｯｸUB" pitchFamily="50" charset="-128"/>
                <a:ea typeface="HGP創英角ｺﾞｼｯｸUB" pitchFamily="50" charset="-128"/>
              </a:rPr>
              <a:t>口座名義：</a:t>
            </a:r>
            <a:r>
              <a:rPr lang="ja-JP" altLang="en-US" sz="1400" dirty="0" smtClean="0">
                <a:latin typeface="HGP創英角ｺﾞｼｯｸUB" pitchFamily="50" charset="-128"/>
                <a:ea typeface="HGP創英角ｺﾞｼｯｸUB" pitchFamily="50" charset="-128"/>
              </a:rPr>
              <a:t>アワプリメディアジャパン（</a:t>
            </a:r>
            <a:r>
              <a:rPr lang="ja-JP" altLang="en-US" sz="1400" dirty="0" smtClean="0">
                <a:latin typeface="HGP創英角ｺﾞｼｯｸUB" pitchFamily="50" charset="-128"/>
                <a:ea typeface="HGP創英角ｺﾞｼｯｸUB" pitchFamily="50" charset="-128"/>
              </a:rPr>
              <a:t>カ</a:t>
            </a:r>
          </a:p>
        </p:txBody>
      </p:sp>
      <p:sp>
        <p:nvSpPr>
          <p:cNvPr id="121" name="正方形/長方形 120"/>
          <p:cNvSpPr/>
          <p:nvPr/>
        </p:nvSpPr>
        <p:spPr>
          <a:xfrm>
            <a:off x="100811" y="3672568"/>
            <a:ext cx="1158618" cy="554992"/>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300" dirty="0" smtClean="0">
                <a:solidFill>
                  <a:schemeClr val="tx1"/>
                </a:solidFill>
                <a:latin typeface="HGP創英角ｺﾞｼｯｸUB" pitchFamily="50" charset="-128"/>
                <a:ea typeface="HGP創英角ｺﾞｼｯｸUB" pitchFamily="50" charset="-128"/>
              </a:rPr>
              <a:t>お振込先</a:t>
            </a:r>
            <a:endParaRPr lang="ja-JP" altLang="en-US" sz="1300" dirty="0">
              <a:solidFill>
                <a:schemeClr val="tx1"/>
              </a:solidFill>
              <a:latin typeface="HGP創英角ｺﾞｼｯｸUB" pitchFamily="50" charset="-128"/>
              <a:ea typeface="HGP創英角ｺﾞｼｯｸUB" pitchFamily="50" charset="-128"/>
            </a:endParaRPr>
          </a:p>
        </p:txBody>
      </p:sp>
      <p:cxnSp>
        <p:nvCxnSpPr>
          <p:cNvPr id="122" name="直線コネクタ 121"/>
          <p:cNvCxnSpPr/>
          <p:nvPr/>
        </p:nvCxnSpPr>
        <p:spPr>
          <a:xfrm>
            <a:off x="150505" y="3571756"/>
            <a:ext cx="594786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1263720" y="1920280"/>
            <a:ext cx="4834648" cy="1545038"/>
          </a:xfrm>
          <a:prstGeom prst="rect">
            <a:avLst/>
          </a:prstGeom>
          <a:noFill/>
        </p:spPr>
        <p:txBody>
          <a:bodyPr wrap="square" lIns="128016" tIns="64008" rIns="128016" bIns="64008" rtlCol="0">
            <a:spAutoFit/>
          </a:bodyPr>
          <a:lstStyle/>
          <a:p>
            <a:r>
              <a:rPr lang="ja-JP" altLang="en-US" sz="1800" u="sng" dirty="0" smtClean="0">
                <a:latin typeface="HGP創英角ｺﾞｼｯｸUB" pitchFamily="50" charset="-128"/>
                <a:ea typeface="HGP創英角ｺﾞｼｯｸUB" pitchFamily="50" charset="-128"/>
              </a:rPr>
              <a:t>■税込 </a:t>
            </a:r>
            <a:r>
              <a:rPr lang="en-US" altLang="ja-JP" sz="1800" u="sng" dirty="0" smtClean="0">
                <a:latin typeface="HGP創英角ｺﾞｼｯｸUB" pitchFamily="50" charset="-128"/>
                <a:ea typeface="HGP創英角ｺﾞｼｯｸUB" pitchFamily="50" charset="-128"/>
              </a:rPr>
              <a:t>39,800</a:t>
            </a:r>
            <a:r>
              <a:rPr lang="ja-JP" altLang="en-US" sz="1800" u="sng" dirty="0" smtClean="0">
                <a:latin typeface="HGP創英角ｺﾞｼｯｸUB" pitchFamily="50" charset="-128"/>
                <a:ea typeface="HGP創英角ｺﾞｼｯｸUB" pitchFamily="50" charset="-128"/>
              </a:rPr>
              <a:t>円／一名様</a:t>
            </a:r>
            <a:endParaRPr lang="en-US" altLang="ja-JP" sz="1800" u="sng" dirty="0" smtClean="0">
              <a:latin typeface="HGP創英角ｺﾞｼｯｸUB" pitchFamily="50" charset="-128"/>
              <a:ea typeface="HGP創英角ｺﾞｼｯｸUB" pitchFamily="50" charset="-128"/>
            </a:endParaRPr>
          </a:p>
          <a:p>
            <a:endParaRPr lang="en-US" altLang="ja-JP" sz="400" u="sng" dirty="0" smtClean="0">
              <a:latin typeface="HGP創英角ｺﾞｼｯｸUB" pitchFamily="50" charset="-128"/>
              <a:ea typeface="HGP創英角ｺﾞｼｯｸUB" pitchFamily="50" charset="-128"/>
            </a:endParaRPr>
          </a:p>
          <a:p>
            <a:r>
              <a:rPr lang="ja-JP" altLang="en-US" sz="1000" dirty="0" smtClean="0">
                <a:latin typeface="HGP創英角ｺﾞｼｯｸUB" pitchFamily="50" charset="-128"/>
                <a:ea typeface="HGP創英角ｺﾞｼｯｸUB" pitchFamily="50" charset="-128"/>
              </a:rPr>
              <a:t>●受講料は３日前にお振込み下さい。誠に恐れ入りますが、お振込み手数料はお客様のご負担にてお願い致します。</a:t>
            </a:r>
          </a:p>
          <a:p>
            <a:r>
              <a:rPr lang="ja-JP" altLang="en-US" sz="1000" dirty="0" smtClean="0">
                <a:latin typeface="HGP創英角ｺﾞｼｯｸUB" pitchFamily="50" charset="-128"/>
                <a:ea typeface="HGP創英角ｺﾞｼｯｸUB" pitchFamily="50" charset="-128"/>
              </a:rPr>
              <a:t>●ご参加の取消は、３営業日前の</a:t>
            </a:r>
            <a:r>
              <a:rPr lang="en-US" altLang="ja-JP" sz="1000" dirty="0" smtClean="0">
                <a:latin typeface="HGP創英角ｺﾞｼｯｸUB" pitchFamily="50" charset="-128"/>
                <a:ea typeface="HGP創英角ｺﾞｼｯｸUB" pitchFamily="50" charset="-128"/>
              </a:rPr>
              <a:t>17</a:t>
            </a:r>
            <a:r>
              <a:rPr lang="ja-JP" altLang="en-US" sz="1000" dirty="0" smtClean="0">
                <a:latin typeface="HGP創英角ｺﾞｼｯｸUB" pitchFamily="50" charset="-128"/>
                <a:ea typeface="HGP創英角ｺﾞｼｯｸUB" pitchFamily="50" charset="-128"/>
              </a:rPr>
              <a:t>時までにお電話にて下記申込み担当者までご連絡をお願い致します。以降のお取消しはキャンセル料として参加料の</a:t>
            </a:r>
            <a:r>
              <a:rPr lang="en-US" altLang="ja-JP" sz="1000" dirty="0" smtClean="0">
                <a:latin typeface="HGP創英角ｺﾞｼｯｸUB" pitchFamily="50" charset="-128"/>
                <a:ea typeface="HGP創英角ｺﾞｼｯｸUB" pitchFamily="50" charset="-128"/>
              </a:rPr>
              <a:t>50</a:t>
            </a:r>
            <a:r>
              <a:rPr lang="ja-JP" altLang="en-US" sz="1000" dirty="0" smtClean="0">
                <a:latin typeface="HGP創英角ｺﾞｼｯｸUB" pitchFamily="50" charset="-128"/>
                <a:ea typeface="HGP創英角ｺﾞｼｯｸUB" pitchFamily="50" charset="-128"/>
              </a:rPr>
              <a:t>％、開催当日および、無断欠席は参加料の</a:t>
            </a:r>
            <a:r>
              <a:rPr lang="en-US" altLang="ja-JP" sz="1000" dirty="0" smtClean="0">
                <a:latin typeface="HGP創英角ｺﾞｼｯｸUB" pitchFamily="50" charset="-128"/>
                <a:ea typeface="HGP創英角ｺﾞｼｯｸUB" pitchFamily="50" charset="-128"/>
              </a:rPr>
              <a:t>100</a:t>
            </a:r>
            <a:r>
              <a:rPr lang="ja-JP" altLang="en-US" sz="1000" dirty="0" smtClean="0">
                <a:latin typeface="HGP創英角ｺﾞｼｯｸUB" pitchFamily="50" charset="-128"/>
                <a:ea typeface="HGP創英角ｺﾞｼｯｸUB" pitchFamily="50" charset="-128"/>
              </a:rPr>
              <a:t>％を申し受けますのでご注意下さい。</a:t>
            </a:r>
          </a:p>
          <a:p>
            <a:r>
              <a:rPr lang="ja-JP" altLang="en-US" sz="1000" dirty="0" smtClean="0">
                <a:latin typeface="HGP創英角ｺﾞｼｯｸUB" pitchFamily="50" charset="-128"/>
                <a:ea typeface="HGP創英角ｺﾞｼｯｸUB" pitchFamily="50" charset="-128"/>
              </a:rPr>
              <a:t>●連絡担当者様宛てに受講票をお送りいたします。会場・料金の確認をお願いいたします。万一お手元に届かない場合は担当者までご連絡下さい。</a:t>
            </a:r>
            <a:endParaRPr lang="en-US" altLang="ja-JP" sz="1000" dirty="0" smtClean="0">
              <a:latin typeface="HGP創英角ｺﾞｼｯｸUB" pitchFamily="50" charset="-128"/>
              <a:ea typeface="HGP創英角ｺﾞｼｯｸUB" pitchFamily="50" charset="-128"/>
            </a:endParaRPr>
          </a:p>
        </p:txBody>
      </p:sp>
      <p:sp>
        <p:nvSpPr>
          <p:cNvPr id="73" name="正方形/長方形 72"/>
          <p:cNvSpPr/>
          <p:nvPr/>
        </p:nvSpPr>
        <p:spPr>
          <a:xfrm>
            <a:off x="100811" y="4430605"/>
            <a:ext cx="1158618" cy="571617"/>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300" dirty="0" smtClean="0">
                <a:solidFill>
                  <a:schemeClr val="tx1"/>
                </a:solidFill>
                <a:latin typeface="HGP創英角ｺﾞｼｯｸUB" pitchFamily="50" charset="-128"/>
                <a:ea typeface="HGP創英角ｺﾞｼｯｸUB" pitchFamily="50" charset="-128"/>
              </a:rPr>
              <a:t>お問合せ</a:t>
            </a:r>
            <a:endParaRPr lang="ja-JP" altLang="en-US" sz="1300" dirty="0">
              <a:solidFill>
                <a:schemeClr val="tx1"/>
              </a:solidFill>
              <a:latin typeface="HGP創英角ｺﾞｼｯｸUB" pitchFamily="50" charset="-128"/>
              <a:ea typeface="HGP創英角ｺﾞｼｯｸUB" pitchFamily="50" charset="-128"/>
            </a:endParaRPr>
          </a:p>
        </p:txBody>
      </p:sp>
      <p:cxnSp>
        <p:nvCxnSpPr>
          <p:cNvPr id="74" name="直線コネクタ 73"/>
          <p:cNvCxnSpPr/>
          <p:nvPr/>
        </p:nvCxnSpPr>
        <p:spPr>
          <a:xfrm>
            <a:off x="150505" y="4329794"/>
            <a:ext cx="594786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5" name="Text Box 117"/>
          <p:cNvSpPr txBox="1">
            <a:spLocks noChangeArrowheads="1"/>
          </p:cNvSpPr>
          <p:nvPr/>
        </p:nvSpPr>
        <p:spPr bwMode="auto">
          <a:xfrm>
            <a:off x="1259429" y="4379995"/>
            <a:ext cx="4939749" cy="714042"/>
          </a:xfrm>
          <a:prstGeom prst="rect">
            <a:avLst/>
          </a:prstGeom>
          <a:noFill/>
          <a:ln w="9525">
            <a:noFill/>
            <a:miter lim="800000"/>
            <a:headEnd/>
            <a:tailEnd/>
          </a:ln>
        </p:spPr>
        <p:txBody>
          <a:bodyPr wrap="square" lIns="128016" tIns="64008" rIns="128016" bIns="64008">
            <a:spAutoFit/>
          </a:bodyPr>
          <a:lstStyle/>
          <a:p>
            <a:r>
              <a:rPr lang="ja-JP" altLang="en-US" sz="1400" dirty="0" smtClean="0">
                <a:latin typeface="HGP創英角ｺﾞｼｯｸUB" pitchFamily="50" charset="-128"/>
                <a:ea typeface="HGP創英角ｺﾞｼｯｸUB" pitchFamily="50" charset="-128"/>
              </a:rPr>
              <a:t>淡路印刷株式会社</a:t>
            </a:r>
            <a:endParaRPr lang="en-US" altLang="ja-JP" sz="1400" dirty="0" smtClean="0">
              <a:latin typeface="HGP創英角ｺﾞｼｯｸUB" pitchFamily="50" charset="-128"/>
              <a:ea typeface="HGP創英角ｺﾞｼｯｸUB" pitchFamily="50" charset="-128"/>
            </a:endParaRPr>
          </a:p>
          <a:p>
            <a:r>
              <a:rPr lang="en-US" altLang="ja-JP" sz="1400" dirty="0" smtClean="0">
                <a:latin typeface="HGP創英角ｺﾞｼｯｸUB" pitchFamily="50" charset="-128"/>
                <a:ea typeface="HGP創英角ｺﾞｼｯｸUB" pitchFamily="50" charset="-128"/>
              </a:rPr>
              <a:t>TEL 0799-45-1323</a:t>
            </a:r>
            <a:r>
              <a:rPr lang="ja-JP" altLang="en-US" sz="600" dirty="0" smtClean="0">
                <a:latin typeface="HGP創英角ｺﾞｼｯｸUB" pitchFamily="50" charset="-128"/>
                <a:ea typeface="HGP創英角ｺﾞｼｯｸUB" pitchFamily="50" charset="-128"/>
              </a:rPr>
              <a:t>（平日</a:t>
            </a:r>
            <a:r>
              <a:rPr lang="en-US" altLang="ja-JP" sz="600" dirty="0" smtClean="0">
                <a:latin typeface="HGP創英角ｺﾞｼｯｸUB" pitchFamily="50" charset="-128"/>
                <a:ea typeface="HGP創英角ｺﾞｼｯｸUB" pitchFamily="50" charset="-128"/>
              </a:rPr>
              <a:t>9:30</a:t>
            </a:r>
            <a:r>
              <a:rPr lang="ja-JP" altLang="en-US" sz="600" dirty="0" smtClean="0">
                <a:latin typeface="HGP創英角ｺﾞｼｯｸUB" pitchFamily="50" charset="-128"/>
                <a:ea typeface="HGP創英角ｺﾞｼｯｸUB" pitchFamily="50" charset="-128"/>
              </a:rPr>
              <a:t>～</a:t>
            </a:r>
            <a:r>
              <a:rPr lang="en-US" altLang="ja-JP" sz="600" dirty="0" smtClean="0">
                <a:latin typeface="HGP創英角ｺﾞｼｯｸUB" pitchFamily="50" charset="-128"/>
                <a:ea typeface="HGP創英角ｺﾞｼｯｸUB" pitchFamily="50" charset="-128"/>
              </a:rPr>
              <a:t>18:00</a:t>
            </a:r>
            <a:r>
              <a:rPr lang="ja-JP" altLang="en-US" sz="600" dirty="0" smtClean="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　</a:t>
            </a:r>
            <a:r>
              <a:rPr lang="en-US" altLang="ja-JP" sz="1400" dirty="0" smtClean="0">
                <a:latin typeface="HGP創英角ｺﾞｼｯｸUB" pitchFamily="50" charset="-128"/>
                <a:ea typeface="HGP創英角ｺﾞｼｯｸUB" pitchFamily="50" charset="-128"/>
              </a:rPr>
              <a:t>FAX</a:t>
            </a:r>
            <a:r>
              <a:rPr lang="ja-JP" altLang="en-US" sz="1400" dirty="0" smtClean="0">
                <a:latin typeface="HGP創英角ｺﾞｼｯｸUB" pitchFamily="50" charset="-128"/>
                <a:ea typeface="HGP創英角ｺﾞｼｯｸUB" pitchFamily="50" charset="-128"/>
              </a:rPr>
              <a:t> </a:t>
            </a:r>
            <a:r>
              <a:rPr lang="en-US" altLang="ja-JP" sz="1400" dirty="0" smtClean="0">
                <a:latin typeface="HGP創英角ｺﾞｼｯｸUB" pitchFamily="50" charset="-128"/>
                <a:ea typeface="HGP創英角ｺﾞｼｯｸUB" pitchFamily="50" charset="-128"/>
              </a:rPr>
              <a:t>0799-45-1309</a:t>
            </a:r>
            <a:r>
              <a:rPr lang="ja-JP" altLang="en-US" sz="600" dirty="0" smtClean="0">
                <a:latin typeface="HGP創英角ｺﾞｼｯｸUB" pitchFamily="50" charset="-128"/>
                <a:ea typeface="HGP創英角ｺﾞｼｯｸUB" pitchFamily="50" charset="-128"/>
              </a:rPr>
              <a:t>（</a:t>
            </a:r>
            <a:r>
              <a:rPr lang="en-US" altLang="ja-JP" sz="600" dirty="0" smtClean="0">
                <a:latin typeface="HGP創英角ｺﾞｼｯｸUB" pitchFamily="50" charset="-128"/>
                <a:ea typeface="HGP創英角ｺﾞｼｯｸUB" pitchFamily="50" charset="-128"/>
              </a:rPr>
              <a:t>24</a:t>
            </a:r>
            <a:r>
              <a:rPr lang="ja-JP" altLang="en-US" sz="600" dirty="0" smtClean="0">
                <a:latin typeface="HGP創英角ｺﾞｼｯｸUB" pitchFamily="50" charset="-128"/>
                <a:ea typeface="HGP創英角ｺﾞｼｯｸUB" pitchFamily="50" charset="-128"/>
              </a:rPr>
              <a:t>時間対応）</a:t>
            </a:r>
            <a:endParaRPr lang="en-US" altLang="ja-JP" sz="600" dirty="0" smtClean="0">
              <a:latin typeface="HGP創英角ｺﾞｼｯｸUB" pitchFamily="50" charset="-128"/>
              <a:ea typeface="HGP創英角ｺﾞｼｯｸUB" pitchFamily="50" charset="-128"/>
            </a:endParaRPr>
          </a:p>
          <a:p>
            <a:r>
              <a:rPr lang="ja-JP" altLang="en-US" sz="1000" dirty="0" smtClean="0">
                <a:latin typeface="HGP創英角ｺﾞｼｯｸUB" pitchFamily="50" charset="-128"/>
                <a:ea typeface="HGP創英角ｺﾞｼｯｸUB" pitchFamily="50" charset="-128"/>
              </a:rPr>
              <a:t>お問い合わせ：真野（マノ）</a:t>
            </a:r>
            <a:endParaRPr lang="ja-JP" altLang="en-US" sz="1000" dirty="0">
              <a:latin typeface="HGP創英角ｺﾞｼｯｸUB" pitchFamily="50" charset="-128"/>
              <a:ea typeface="HGP創英角ｺﾞｼｯｸUB" pitchFamily="50" charset="-128"/>
            </a:endParaRPr>
          </a:p>
        </p:txBody>
      </p:sp>
      <p:sp>
        <p:nvSpPr>
          <p:cNvPr id="61" name="テキスト ボックス 60"/>
          <p:cNvSpPr txBox="1"/>
          <p:nvPr/>
        </p:nvSpPr>
        <p:spPr>
          <a:xfrm rot="21437058">
            <a:off x="6587967" y="4605089"/>
            <a:ext cx="2558627" cy="845046"/>
          </a:xfrm>
          <a:prstGeom prst="rect">
            <a:avLst/>
          </a:prstGeom>
          <a:noFill/>
        </p:spPr>
        <p:txBody>
          <a:bodyPr wrap="none" lIns="128016" tIns="64008" rIns="128016" bIns="64008" rtlCol="0">
            <a:prstTxWarp prst="textPlain">
              <a:avLst/>
            </a:prstTxWarp>
            <a:spAutoFit/>
          </a:bodyPr>
          <a:lstStyle/>
          <a:p>
            <a:pPr algn="ctr"/>
            <a:r>
              <a:rPr lang="ja-JP" altLang="en-US" sz="2100" b="1" dirty="0" smtClean="0">
                <a:ln w="57150">
                  <a:solidFill>
                    <a:schemeClr val="tx1"/>
                  </a:solidFill>
                </a:ln>
                <a:latin typeface="HGP創英角ｺﾞｼｯｸUB" pitchFamily="50" charset="-128"/>
                <a:ea typeface="HGP創英角ｺﾞｼｯｸUB" pitchFamily="50" charset="-128"/>
              </a:rPr>
              <a:t>今なら</a:t>
            </a:r>
            <a:r>
              <a:rPr lang="ja-JP" altLang="en-US" sz="2100" b="1" dirty="0" smtClean="0">
                <a:ln w="57150">
                  <a:solidFill>
                    <a:schemeClr val="tx1"/>
                  </a:solidFill>
                </a:ln>
                <a:latin typeface="HGP創英角ｺﾞｼｯｸUB" pitchFamily="50" charset="-128"/>
                <a:ea typeface="HGP創英角ｺﾞｼｯｸUB" pitchFamily="50" charset="-128"/>
              </a:rPr>
              <a:t>まだ</a:t>
            </a:r>
            <a:endParaRPr lang="en-US" altLang="ja-JP" sz="2100" b="1" dirty="0" smtClean="0">
              <a:ln w="57150">
                <a:solidFill>
                  <a:schemeClr val="tx1"/>
                </a:solidFill>
              </a:ln>
              <a:latin typeface="HGP創英角ｺﾞｼｯｸUB" pitchFamily="50" charset="-128"/>
              <a:ea typeface="HGP創英角ｺﾞｼｯｸUB" pitchFamily="50" charset="-128"/>
            </a:endParaRPr>
          </a:p>
          <a:p>
            <a:pPr algn="ctr"/>
            <a:r>
              <a:rPr lang="ja-JP" altLang="en-US" sz="2100" b="1" dirty="0" smtClean="0">
                <a:ln w="57150">
                  <a:solidFill>
                    <a:schemeClr val="tx1"/>
                  </a:solidFill>
                </a:ln>
                <a:latin typeface="HGP創英角ｺﾞｼｯｸUB" pitchFamily="50" charset="-128"/>
                <a:ea typeface="HGP創英角ｺﾞｼｯｸUB" pitchFamily="50" charset="-128"/>
              </a:rPr>
              <a:t>間</a:t>
            </a:r>
            <a:r>
              <a:rPr lang="ja-JP" altLang="en-US" sz="2100" b="1" dirty="0" smtClean="0">
                <a:ln w="57150">
                  <a:solidFill>
                    <a:schemeClr val="tx1"/>
                  </a:solidFill>
                </a:ln>
                <a:latin typeface="HGP創英角ｺﾞｼｯｸUB" pitchFamily="50" charset="-128"/>
                <a:ea typeface="HGP創英角ｺﾞｼｯｸUB" pitchFamily="50" charset="-128"/>
              </a:rPr>
              <a:t>に合います</a:t>
            </a:r>
            <a:r>
              <a:rPr lang="en-US" altLang="ja-JP" sz="2100" b="1" dirty="0" smtClean="0">
                <a:ln w="57150">
                  <a:solidFill>
                    <a:schemeClr val="tx1"/>
                  </a:solidFill>
                </a:ln>
                <a:latin typeface="HGP創英角ｺﾞｼｯｸUB" pitchFamily="50" charset="-128"/>
                <a:ea typeface="HGP創英角ｺﾞｼｯｸUB" pitchFamily="50" charset="-128"/>
              </a:rPr>
              <a:t>!</a:t>
            </a:r>
            <a:endParaRPr lang="ja-JP" altLang="en-US" sz="2100" b="1" dirty="0">
              <a:ln w="57150">
                <a:solidFill>
                  <a:schemeClr val="tx1"/>
                </a:solidFill>
              </a:ln>
              <a:latin typeface="HGP創英角ｺﾞｼｯｸUB" pitchFamily="50" charset="-128"/>
              <a:ea typeface="HGP創英角ｺﾞｼｯｸUB" pitchFamily="50" charset="-128"/>
            </a:endParaRPr>
          </a:p>
        </p:txBody>
      </p:sp>
      <p:sp>
        <p:nvSpPr>
          <p:cNvPr id="62" name="テキスト ボックス 61"/>
          <p:cNvSpPr txBox="1"/>
          <p:nvPr/>
        </p:nvSpPr>
        <p:spPr>
          <a:xfrm rot="21437058">
            <a:off x="6574739" y="4584430"/>
            <a:ext cx="2558625" cy="845046"/>
          </a:xfrm>
          <a:prstGeom prst="rect">
            <a:avLst/>
          </a:prstGeom>
          <a:noFill/>
        </p:spPr>
        <p:txBody>
          <a:bodyPr wrap="none" lIns="128016" tIns="64008" rIns="128016" bIns="64008" rtlCol="0">
            <a:prstTxWarp prst="textPlain">
              <a:avLst/>
            </a:prstTxWarp>
            <a:spAutoFit/>
          </a:bodyPr>
          <a:lstStyle/>
          <a:p>
            <a:pPr algn="ctr"/>
            <a:r>
              <a:rPr lang="ja-JP" altLang="en-US" sz="2100" b="1" dirty="0" smtClean="0">
                <a:ln w="3175">
                  <a:solidFill>
                    <a:schemeClr val="bg1"/>
                  </a:solidFill>
                </a:ln>
                <a:solidFill>
                  <a:srgbClr val="FF0000"/>
                </a:solidFill>
                <a:latin typeface="HGP創英角ｺﾞｼｯｸUB" pitchFamily="50" charset="-128"/>
                <a:ea typeface="HGP創英角ｺﾞｼｯｸUB" pitchFamily="50" charset="-128"/>
              </a:rPr>
              <a:t>今なら</a:t>
            </a:r>
            <a:r>
              <a:rPr lang="ja-JP" altLang="en-US" sz="2100" b="1" dirty="0" smtClean="0">
                <a:ln w="3175">
                  <a:solidFill>
                    <a:schemeClr val="bg1"/>
                  </a:solidFill>
                </a:ln>
                <a:solidFill>
                  <a:srgbClr val="FF0000"/>
                </a:solidFill>
                <a:latin typeface="HGP創英角ｺﾞｼｯｸUB" pitchFamily="50" charset="-128"/>
                <a:ea typeface="HGP創英角ｺﾞｼｯｸUB" pitchFamily="50" charset="-128"/>
              </a:rPr>
              <a:t>まだ</a:t>
            </a:r>
            <a:endParaRPr lang="en-US" altLang="ja-JP" sz="2100" b="1" dirty="0" smtClean="0">
              <a:ln w="3175">
                <a:solidFill>
                  <a:schemeClr val="bg1"/>
                </a:solidFill>
              </a:ln>
              <a:solidFill>
                <a:srgbClr val="FF0000"/>
              </a:solidFill>
              <a:latin typeface="HGP創英角ｺﾞｼｯｸUB" pitchFamily="50" charset="-128"/>
              <a:ea typeface="HGP創英角ｺﾞｼｯｸUB" pitchFamily="50" charset="-128"/>
            </a:endParaRPr>
          </a:p>
          <a:p>
            <a:pPr algn="ctr"/>
            <a:r>
              <a:rPr lang="ja-JP" altLang="en-US" sz="2100" b="1" dirty="0" smtClean="0">
                <a:ln w="3175">
                  <a:solidFill>
                    <a:schemeClr val="bg1"/>
                  </a:solidFill>
                </a:ln>
                <a:solidFill>
                  <a:srgbClr val="FF0000"/>
                </a:solidFill>
                <a:latin typeface="HGP創英角ｺﾞｼｯｸUB" pitchFamily="50" charset="-128"/>
                <a:ea typeface="HGP創英角ｺﾞｼｯｸUB" pitchFamily="50" charset="-128"/>
              </a:rPr>
              <a:t>間</a:t>
            </a:r>
            <a:r>
              <a:rPr lang="ja-JP" altLang="en-US" sz="2100" b="1" dirty="0" smtClean="0">
                <a:ln w="3175">
                  <a:solidFill>
                    <a:schemeClr val="bg1"/>
                  </a:solidFill>
                </a:ln>
                <a:solidFill>
                  <a:srgbClr val="FF0000"/>
                </a:solidFill>
                <a:latin typeface="HGP創英角ｺﾞｼｯｸUB" pitchFamily="50" charset="-128"/>
                <a:ea typeface="HGP創英角ｺﾞｼｯｸUB" pitchFamily="50" charset="-128"/>
              </a:rPr>
              <a:t>に</a:t>
            </a:r>
            <a:r>
              <a:rPr lang="ja-JP" altLang="en-US" sz="2100" b="1" dirty="0" smtClean="0">
                <a:ln w="3175">
                  <a:solidFill>
                    <a:schemeClr val="bg1"/>
                  </a:solidFill>
                </a:ln>
                <a:solidFill>
                  <a:srgbClr val="FF0000"/>
                </a:solidFill>
                <a:latin typeface="HGP創英角ｺﾞｼｯｸUB" pitchFamily="50" charset="-128"/>
                <a:ea typeface="HGP創英角ｺﾞｼｯｸUB" pitchFamily="50" charset="-128"/>
              </a:rPr>
              <a:t>合います</a:t>
            </a:r>
            <a:r>
              <a:rPr lang="en-US" altLang="ja-JP" sz="2100" b="1" dirty="0" smtClean="0">
                <a:ln w="3175">
                  <a:solidFill>
                    <a:schemeClr val="bg1"/>
                  </a:solidFill>
                </a:ln>
                <a:solidFill>
                  <a:srgbClr val="FF0000"/>
                </a:solidFill>
                <a:latin typeface="HGP創英角ｺﾞｼｯｸUB" pitchFamily="50" charset="-128"/>
                <a:ea typeface="HGP創英角ｺﾞｼｯｸUB" pitchFamily="50" charset="-128"/>
              </a:rPr>
              <a:t>!</a:t>
            </a:r>
            <a:endParaRPr lang="ja-JP" altLang="en-US" sz="2100" b="1" dirty="0">
              <a:ln w="3175">
                <a:solidFill>
                  <a:schemeClr val="bg1"/>
                </a:solidFill>
              </a:ln>
              <a:solidFill>
                <a:srgbClr val="FF0000"/>
              </a:solidFill>
              <a:latin typeface="HGP創英角ｺﾞｼｯｸUB" pitchFamily="50" charset="-128"/>
              <a:ea typeface="HGP創英角ｺﾞｼｯｸUB" pitchFamily="50" charset="-128"/>
            </a:endParaRPr>
          </a:p>
        </p:txBody>
      </p:sp>
      <p:sp>
        <p:nvSpPr>
          <p:cNvPr id="77" name="テキスト ボックス 76"/>
          <p:cNvSpPr txBox="1"/>
          <p:nvPr/>
        </p:nvSpPr>
        <p:spPr>
          <a:xfrm>
            <a:off x="4268879" y="6140919"/>
            <a:ext cx="2168152" cy="437043"/>
          </a:xfrm>
          <a:prstGeom prst="rect">
            <a:avLst/>
          </a:prstGeom>
          <a:noFill/>
        </p:spPr>
        <p:txBody>
          <a:bodyPr wrap="square" lIns="128016" tIns="64008" rIns="128016" bIns="64008" rtlCol="0">
            <a:spAutoFit/>
          </a:bodyPr>
          <a:lstStyle/>
          <a:p>
            <a:r>
              <a:rPr lang="ja-JP" altLang="en-US" sz="1000" dirty="0" smtClean="0">
                <a:latin typeface="HGP創英角ｺﾞｼｯｸUB" pitchFamily="50" charset="-128"/>
                <a:ea typeface="HGP創英角ｺﾞｼｯｸUB" pitchFamily="50" charset="-128"/>
              </a:rPr>
              <a:t>株式会社船井総合研究所</a:t>
            </a:r>
            <a:endParaRPr lang="en-US" altLang="ja-JP" sz="1000" dirty="0" smtClean="0">
              <a:latin typeface="HGP創英角ｺﾞｼｯｸUB" pitchFamily="50" charset="-128"/>
              <a:ea typeface="HGP創英角ｺﾞｼｯｸUB" pitchFamily="50" charset="-128"/>
            </a:endParaRPr>
          </a:p>
          <a:p>
            <a:r>
              <a:rPr lang="ja-JP" altLang="en-US" sz="1000" dirty="0" smtClean="0">
                <a:latin typeface="HGP創英角ｺﾞｼｯｸUB" pitchFamily="50" charset="-128"/>
                <a:ea typeface="HGP創英角ｺﾞｼｯｸUB" pitchFamily="50" charset="-128"/>
              </a:rPr>
              <a:t>佐々木　大介</a:t>
            </a:r>
            <a:endParaRPr lang="en-US" altLang="ja-JP" sz="1000" dirty="0" smtClean="0">
              <a:latin typeface="HGP創英角ｺﾞｼｯｸUB" pitchFamily="50" charset="-128"/>
              <a:ea typeface="HGP創英角ｺﾞｼｯｸUB" pitchFamily="50" charset="-128"/>
            </a:endParaRPr>
          </a:p>
        </p:txBody>
      </p:sp>
      <p:sp>
        <p:nvSpPr>
          <p:cNvPr id="78" name="テキスト ボックス 77"/>
          <p:cNvSpPr txBox="1"/>
          <p:nvPr/>
        </p:nvSpPr>
        <p:spPr>
          <a:xfrm>
            <a:off x="4283765" y="5506279"/>
            <a:ext cx="2168152" cy="590931"/>
          </a:xfrm>
          <a:prstGeom prst="rect">
            <a:avLst/>
          </a:prstGeom>
          <a:noFill/>
        </p:spPr>
        <p:txBody>
          <a:bodyPr wrap="square" lIns="128016" tIns="64008" rIns="128016" bIns="64008" rtlCol="0">
            <a:spAutoFit/>
          </a:bodyPr>
          <a:lstStyle/>
          <a:p>
            <a:r>
              <a:rPr lang="ja-JP" altLang="en-US" sz="1000" dirty="0" smtClean="0">
                <a:latin typeface="HGP創英角ｺﾞｼｯｸUB" pitchFamily="50" charset="-128"/>
                <a:ea typeface="HGP創英角ｺﾞｼｯｸUB" pitchFamily="50" charset="-128"/>
              </a:rPr>
              <a:t>淡路印刷株式会社</a:t>
            </a:r>
            <a:endParaRPr lang="en-US" altLang="ja-JP" sz="1000" dirty="0" smtClean="0">
              <a:latin typeface="HGP創英角ｺﾞｼｯｸUB" pitchFamily="50" charset="-128"/>
              <a:ea typeface="HGP創英角ｺﾞｼｯｸUB" pitchFamily="50" charset="-128"/>
            </a:endParaRPr>
          </a:p>
          <a:p>
            <a:r>
              <a:rPr lang="ja-JP" altLang="en-US" sz="1000" dirty="0" smtClean="0">
                <a:latin typeface="HGP創英角ｺﾞｼｯｸUB" pitchFamily="50" charset="-128"/>
                <a:ea typeface="HGP創英角ｺﾞｼｯｸUB" pitchFamily="50" charset="-128"/>
              </a:rPr>
              <a:t>アワプリメディアジャパン株式会社</a:t>
            </a:r>
            <a:endParaRPr lang="en-US" altLang="ja-JP" sz="1000" dirty="0" smtClean="0">
              <a:latin typeface="HGP創英角ｺﾞｼｯｸUB" pitchFamily="50" charset="-128"/>
              <a:ea typeface="HGP創英角ｺﾞｼｯｸUB" pitchFamily="50" charset="-128"/>
            </a:endParaRPr>
          </a:p>
          <a:p>
            <a:r>
              <a:rPr lang="ja-JP" altLang="en-US" sz="1000" dirty="0" smtClean="0">
                <a:latin typeface="HGP創英角ｺﾞｼｯｸUB" pitchFamily="50" charset="-128"/>
                <a:ea typeface="HGP創英角ｺﾞｼｯｸUB" pitchFamily="50" charset="-128"/>
              </a:rPr>
              <a:t>代表取締役　真野　貴司</a:t>
            </a:r>
            <a:endParaRPr lang="en-US" altLang="ja-JP" sz="1000" dirty="0" smtClean="0">
              <a:latin typeface="HGP創英角ｺﾞｼｯｸUB" pitchFamily="50" charset="-128"/>
              <a:ea typeface="HGP創英角ｺﾞｼｯｸUB" pitchFamily="50" charset="-128"/>
            </a:endParaRPr>
          </a:p>
        </p:txBody>
      </p:sp>
      <p:sp>
        <p:nvSpPr>
          <p:cNvPr id="79" name="テキスト ボックス 78"/>
          <p:cNvSpPr txBox="1"/>
          <p:nvPr/>
        </p:nvSpPr>
        <p:spPr>
          <a:xfrm>
            <a:off x="4268879" y="6760980"/>
            <a:ext cx="2168152" cy="437043"/>
          </a:xfrm>
          <a:prstGeom prst="rect">
            <a:avLst/>
          </a:prstGeom>
          <a:noFill/>
        </p:spPr>
        <p:txBody>
          <a:bodyPr wrap="square" lIns="128016" tIns="64008" rIns="128016" bIns="64008" rtlCol="0">
            <a:spAutoFit/>
          </a:bodyPr>
          <a:lstStyle/>
          <a:p>
            <a:r>
              <a:rPr lang="ja-JP" altLang="en-US" sz="1000" dirty="0" smtClean="0">
                <a:latin typeface="HGP創英角ｺﾞｼｯｸUB" pitchFamily="50" charset="-128"/>
                <a:ea typeface="HGP創英角ｺﾞｼｯｸUB" pitchFamily="50" charset="-128"/>
              </a:rPr>
              <a:t>株式会社船井総合研究所</a:t>
            </a:r>
            <a:endParaRPr lang="en-US" altLang="ja-JP" sz="1000" dirty="0" smtClean="0">
              <a:latin typeface="HGP創英角ｺﾞｼｯｸUB" pitchFamily="50" charset="-128"/>
              <a:ea typeface="HGP創英角ｺﾞｼｯｸUB" pitchFamily="50" charset="-128"/>
            </a:endParaRPr>
          </a:p>
          <a:p>
            <a:r>
              <a:rPr lang="ja-JP" altLang="en-US" sz="1000" dirty="0" smtClean="0">
                <a:latin typeface="HGP創英角ｺﾞｼｯｸUB" pitchFamily="50" charset="-128"/>
                <a:ea typeface="HGP創英角ｺﾞｼｯｸUB" pitchFamily="50" charset="-128"/>
              </a:rPr>
              <a:t>岩邊　久幸</a:t>
            </a:r>
            <a:endParaRPr lang="en-US" altLang="ja-JP" sz="1000" dirty="0" smtClean="0">
              <a:latin typeface="HGP創英角ｺﾞｼｯｸUB" pitchFamily="50" charset="-128"/>
              <a:ea typeface="HGP創英角ｺﾞｼｯｸUB" pitchFamily="50" charset="-128"/>
            </a:endParaRPr>
          </a:p>
        </p:txBody>
      </p:sp>
      <p:sp>
        <p:nvSpPr>
          <p:cNvPr id="86" name="テキスト ボックス 85"/>
          <p:cNvSpPr txBox="1"/>
          <p:nvPr/>
        </p:nvSpPr>
        <p:spPr>
          <a:xfrm rot="5400000">
            <a:off x="7909154" y="3972934"/>
            <a:ext cx="4426378" cy="1355227"/>
          </a:xfrm>
          <a:prstGeom prst="rect">
            <a:avLst/>
          </a:prstGeom>
          <a:noFill/>
        </p:spPr>
        <p:txBody>
          <a:bodyPr vert="eaVert" wrap="none" lIns="128016" tIns="64008" rIns="128016" bIns="64008" rtlCol="0">
            <a:prstTxWarp prst="textPlain">
              <a:avLst/>
            </a:prstTxWarp>
            <a:spAutoFit/>
          </a:bodyPr>
          <a:lstStyle/>
          <a:p>
            <a:r>
              <a:rPr lang="en-US" altLang="ja-JP" sz="2800" b="1" dirty="0" smtClean="0">
                <a:ln w="76200">
                  <a:solidFill>
                    <a:sysClr val="windowText" lastClr="000000"/>
                  </a:solidFill>
                </a:ln>
                <a:solidFill>
                  <a:srgbClr val="FF0000"/>
                </a:solidFill>
                <a:latin typeface="HGP創英角ｺﾞｼｯｸUB" pitchFamily="50" charset="-128"/>
                <a:ea typeface="HGP創英角ｺﾞｼｯｸUB" pitchFamily="50" charset="-128"/>
              </a:rPr>
              <a:t>75</a:t>
            </a:r>
            <a:r>
              <a:rPr lang="ja-JP" altLang="en-US" sz="2800" b="1" dirty="0" smtClean="0">
                <a:ln w="76200">
                  <a:solidFill>
                    <a:sysClr val="windowText" lastClr="000000"/>
                  </a:solidFill>
                </a:ln>
                <a:solidFill>
                  <a:srgbClr val="FF0000"/>
                </a:solidFill>
                <a:latin typeface="HGP創英角ｺﾞｼｯｸUB" pitchFamily="50" charset="-128"/>
                <a:ea typeface="HGP創英角ｺﾞｼｯｸUB" pitchFamily="50" charset="-128"/>
              </a:rPr>
              <a:t>万円　受注</a:t>
            </a:r>
            <a:endParaRPr lang="ja-JP" altLang="en-US" sz="2800" b="1" dirty="0">
              <a:ln w="76200">
                <a:solidFill>
                  <a:sysClr val="windowText" lastClr="000000"/>
                </a:solidFill>
              </a:ln>
              <a:solidFill>
                <a:srgbClr val="FF0000"/>
              </a:solidFill>
              <a:latin typeface="HGP創英角ｺﾞｼｯｸUB" pitchFamily="50" charset="-128"/>
              <a:ea typeface="HGP創英角ｺﾞｼｯｸUB" pitchFamily="50" charset="-128"/>
            </a:endParaRPr>
          </a:p>
        </p:txBody>
      </p:sp>
      <p:sp>
        <p:nvSpPr>
          <p:cNvPr id="89" name="テキスト ボックス 88"/>
          <p:cNvSpPr txBox="1"/>
          <p:nvPr/>
        </p:nvSpPr>
        <p:spPr>
          <a:xfrm rot="5400000">
            <a:off x="7911370" y="3953495"/>
            <a:ext cx="4413546" cy="1355227"/>
          </a:xfrm>
          <a:prstGeom prst="rect">
            <a:avLst/>
          </a:prstGeom>
          <a:noFill/>
        </p:spPr>
        <p:txBody>
          <a:bodyPr vert="eaVert" wrap="none" lIns="128016" tIns="64008" rIns="128016" bIns="64008" rtlCol="0">
            <a:prstTxWarp prst="textPlain">
              <a:avLst/>
            </a:prstTxWarp>
            <a:spAutoFit/>
          </a:bodyPr>
          <a:lstStyle/>
          <a:p>
            <a:r>
              <a:rPr lang="en-US" altLang="ja-JP" sz="2800" b="1" dirty="0" smtClean="0">
                <a:ln w="28575">
                  <a:solidFill>
                    <a:schemeClr val="bg1"/>
                  </a:solidFill>
                </a:ln>
                <a:solidFill>
                  <a:srgbClr val="FF0000"/>
                </a:solidFill>
                <a:latin typeface="HGP創英角ｺﾞｼｯｸUB" pitchFamily="50" charset="-128"/>
                <a:ea typeface="HGP創英角ｺﾞｼｯｸUB" pitchFamily="50" charset="-128"/>
              </a:rPr>
              <a:t>75</a:t>
            </a:r>
            <a:r>
              <a:rPr lang="ja-JP" altLang="en-US" sz="2800" b="1" dirty="0" smtClean="0">
                <a:ln w="28575">
                  <a:solidFill>
                    <a:schemeClr val="bg1"/>
                  </a:solidFill>
                </a:ln>
                <a:solidFill>
                  <a:srgbClr val="FF0000"/>
                </a:solidFill>
                <a:latin typeface="HGP創英角ｺﾞｼｯｸUB" pitchFamily="50" charset="-128"/>
                <a:ea typeface="HGP創英角ｺﾞｼｯｸUB" pitchFamily="50" charset="-128"/>
              </a:rPr>
              <a:t>万円　受注</a:t>
            </a:r>
            <a:endParaRPr lang="ja-JP" altLang="en-US" sz="2800" b="1" dirty="0">
              <a:ln w="28575">
                <a:solidFill>
                  <a:schemeClr val="bg1"/>
                </a:solidFill>
              </a:ln>
              <a:solidFill>
                <a:srgbClr val="FF0000"/>
              </a:solidFill>
              <a:latin typeface="HGP創英角ｺﾞｼｯｸUB" pitchFamily="50" charset="-128"/>
              <a:ea typeface="HGP創英角ｺﾞｼｯｸUB" pitchFamily="50" charset="-128"/>
            </a:endParaRPr>
          </a:p>
        </p:txBody>
      </p:sp>
      <p:sp>
        <p:nvSpPr>
          <p:cNvPr id="105" name="テキスト ボックス 104"/>
          <p:cNvSpPr txBox="1"/>
          <p:nvPr/>
        </p:nvSpPr>
        <p:spPr>
          <a:xfrm>
            <a:off x="10712918" y="7515370"/>
            <a:ext cx="2168152" cy="1206484"/>
          </a:xfrm>
          <a:prstGeom prst="rect">
            <a:avLst/>
          </a:prstGeom>
          <a:noFill/>
        </p:spPr>
        <p:txBody>
          <a:bodyPr wrap="square" lIns="128016" tIns="64008" rIns="128016" bIns="64008" rtlCol="0">
            <a:spAutoFit/>
          </a:bodyPr>
          <a:lstStyle/>
          <a:p>
            <a:r>
              <a:rPr lang="ja-JP" altLang="en-US" sz="1300" dirty="0" smtClean="0">
                <a:latin typeface="HGP創英角ｺﾞｼｯｸUB" pitchFamily="50" charset="-128"/>
                <a:ea typeface="HGP創英角ｺﾞｼｯｸUB" pitchFamily="50" charset="-128"/>
              </a:rPr>
              <a:t>２０１５年は、４０社採択、</a:t>
            </a:r>
            <a:endParaRPr lang="en-US" altLang="ja-JP" sz="1300" dirty="0" smtClean="0">
              <a:latin typeface="HGP創英角ｺﾞｼｯｸUB" pitchFamily="50" charset="-128"/>
              <a:ea typeface="HGP創英角ｺﾞｼｯｸUB" pitchFamily="50" charset="-128"/>
            </a:endParaRPr>
          </a:p>
          <a:p>
            <a:r>
              <a:rPr lang="ja-JP" altLang="en-US" sz="1300" dirty="0" smtClean="0">
                <a:latin typeface="HGP創英角ｺﾞｼｯｸUB" pitchFamily="50" charset="-128"/>
                <a:ea typeface="HGP創英角ｺﾞｼｯｸUB" pitchFamily="50" charset="-128"/>
              </a:rPr>
              <a:t>３０００万円の受注を目指しています！</a:t>
            </a:r>
            <a:endParaRPr lang="en-US" altLang="ja-JP" sz="1000" dirty="0" smtClean="0">
              <a:latin typeface="HGP創英角ｺﾞｼｯｸUB" pitchFamily="50" charset="-128"/>
              <a:ea typeface="HGP創英角ｺﾞｼｯｸUB" pitchFamily="50" charset="-128"/>
            </a:endParaRPr>
          </a:p>
          <a:p>
            <a:r>
              <a:rPr lang="ja-JP" altLang="en-US" sz="1000" dirty="0" smtClean="0">
                <a:latin typeface="HGP創英角ｺﾞｼｯｸUB" pitchFamily="50" charset="-128"/>
                <a:ea typeface="HGP創英角ｺﾞｼｯｸUB" pitchFamily="50" charset="-128"/>
              </a:rPr>
              <a:t>淡路印刷株式会社</a:t>
            </a:r>
            <a:endParaRPr lang="en-US" altLang="ja-JP" sz="1000" dirty="0" smtClean="0">
              <a:latin typeface="HGP創英角ｺﾞｼｯｸUB" pitchFamily="50" charset="-128"/>
              <a:ea typeface="HGP創英角ｺﾞｼｯｸUB" pitchFamily="50" charset="-128"/>
            </a:endParaRPr>
          </a:p>
          <a:p>
            <a:r>
              <a:rPr lang="ja-JP" altLang="en-US" sz="1000" dirty="0" smtClean="0">
                <a:latin typeface="HGP創英角ｺﾞｼｯｸUB" pitchFamily="50" charset="-128"/>
                <a:ea typeface="HGP創英角ｺﾞｼｯｸUB" pitchFamily="50" charset="-128"/>
              </a:rPr>
              <a:t>アワプリメディアジャパン株式会社</a:t>
            </a:r>
            <a:endParaRPr lang="en-US" altLang="ja-JP" sz="1000" dirty="0" smtClean="0">
              <a:latin typeface="HGP創英角ｺﾞｼｯｸUB" pitchFamily="50" charset="-128"/>
              <a:ea typeface="HGP創英角ｺﾞｼｯｸUB" pitchFamily="50" charset="-128"/>
            </a:endParaRPr>
          </a:p>
          <a:p>
            <a:r>
              <a:rPr lang="ja-JP" altLang="en-US" sz="1100" dirty="0" smtClean="0">
                <a:latin typeface="HGP創英角ｺﾞｼｯｸUB" pitchFamily="50" charset="-128"/>
                <a:ea typeface="HGP創英角ｺﾞｼｯｸUB" pitchFamily="50" charset="-128"/>
              </a:rPr>
              <a:t>代表取締役　真野　貴司氏</a:t>
            </a:r>
            <a:endParaRPr lang="en-US" altLang="ja-JP" sz="1100" dirty="0" smtClean="0">
              <a:latin typeface="HGP創英角ｺﾞｼｯｸUB" pitchFamily="50" charset="-128"/>
              <a:ea typeface="HGP創英角ｺﾞｼｯｸUB" pitchFamily="50" charset="-128"/>
            </a:endParaRPr>
          </a:p>
        </p:txBody>
      </p:sp>
      <p:sp>
        <p:nvSpPr>
          <p:cNvPr id="108" name="正方形/長方形 107"/>
          <p:cNvSpPr/>
          <p:nvPr/>
        </p:nvSpPr>
        <p:spPr>
          <a:xfrm rot="21386110">
            <a:off x="9572096" y="4861769"/>
            <a:ext cx="1299075" cy="315432"/>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lIns="128016" tIns="64008" rIns="128016" bIns="64008" rtlCol="0" anchor="ctr"/>
          <a:lstStyle/>
          <a:p>
            <a:pPr algn="ctr"/>
            <a:endParaRPr lang="ja-JP" altLang="en-US" sz="2100" dirty="0"/>
          </a:p>
        </p:txBody>
      </p:sp>
      <p:sp>
        <p:nvSpPr>
          <p:cNvPr id="110" name="テキスト ボックス 109"/>
          <p:cNvSpPr txBox="1"/>
          <p:nvPr/>
        </p:nvSpPr>
        <p:spPr>
          <a:xfrm rot="21408403">
            <a:off x="9632676" y="4779120"/>
            <a:ext cx="1295354" cy="452432"/>
          </a:xfrm>
          <a:prstGeom prst="rect">
            <a:avLst/>
          </a:prstGeom>
          <a:noFill/>
        </p:spPr>
        <p:txBody>
          <a:bodyPr wrap="square" lIns="128016" tIns="64008" rIns="128016" bIns="64008" rtlCol="0">
            <a:spAutoFit/>
          </a:bodyPr>
          <a:lstStyle/>
          <a:p>
            <a:r>
              <a:rPr lang="ja-JP" altLang="en-US" sz="2100" dirty="0" smtClean="0">
                <a:solidFill>
                  <a:schemeClr val="bg1"/>
                </a:solidFill>
                <a:latin typeface="HGP創英角ｺﾞｼｯｸUB" pitchFamily="50" charset="-128"/>
                <a:ea typeface="HGP創英角ｺﾞｼｯｸUB" pitchFamily="50" charset="-128"/>
              </a:rPr>
              <a:t>何件も！</a:t>
            </a:r>
            <a:endParaRPr lang="ja-JP" altLang="en-US" sz="2100" dirty="0">
              <a:solidFill>
                <a:schemeClr val="bg1"/>
              </a:solidFill>
              <a:latin typeface="HGP創英角ｺﾞｼｯｸUB" pitchFamily="50" charset="-128"/>
              <a:ea typeface="HGP創英角ｺﾞｼｯｸUB" pitchFamily="50" charset="-128"/>
            </a:endParaRPr>
          </a:p>
        </p:txBody>
      </p:sp>
      <p:sp>
        <p:nvSpPr>
          <p:cNvPr id="111" name="正方形/長方形 110"/>
          <p:cNvSpPr/>
          <p:nvPr/>
        </p:nvSpPr>
        <p:spPr>
          <a:xfrm rot="21386110">
            <a:off x="9362160" y="1944050"/>
            <a:ext cx="1482025" cy="336624"/>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lIns="128016" tIns="64008" rIns="128016" bIns="64008" rtlCol="0" anchor="ctr"/>
          <a:lstStyle/>
          <a:p>
            <a:pPr algn="ctr"/>
            <a:endParaRPr lang="ja-JP" altLang="en-US" sz="2100" dirty="0"/>
          </a:p>
        </p:txBody>
      </p:sp>
      <p:sp>
        <p:nvSpPr>
          <p:cNvPr id="112" name="テキスト ボックス 111"/>
          <p:cNvSpPr txBox="1"/>
          <p:nvPr/>
        </p:nvSpPr>
        <p:spPr>
          <a:xfrm rot="21408403">
            <a:off x="9376309" y="1859919"/>
            <a:ext cx="1447960" cy="452431"/>
          </a:xfrm>
          <a:prstGeom prst="rect">
            <a:avLst/>
          </a:prstGeom>
          <a:noFill/>
        </p:spPr>
        <p:txBody>
          <a:bodyPr wrap="none" lIns="128016" tIns="64008" rIns="128016" bIns="64008" rtlCol="0">
            <a:spAutoFit/>
          </a:bodyPr>
          <a:lstStyle/>
          <a:p>
            <a:r>
              <a:rPr lang="ja-JP" altLang="en-US" sz="2100" dirty="0" smtClean="0">
                <a:solidFill>
                  <a:schemeClr val="bg1"/>
                </a:solidFill>
                <a:latin typeface="HGP創英角ｺﾞｼｯｸUB" pitchFamily="50" charset="-128"/>
                <a:ea typeface="HGP創英角ｺﾞｼｯｸUB" pitchFamily="50" charset="-128"/>
              </a:rPr>
              <a:t>１件につき</a:t>
            </a:r>
            <a:endParaRPr lang="ja-JP" altLang="en-US" sz="2100" dirty="0">
              <a:solidFill>
                <a:schemeClr val="bg1"/>
              </a:solidFill>
              <a:latin typeface="HGP創英角ｺﾞｼｯｸUB" pitchFamily="50" charset="-128"/>
              <a:ea typeface="HGP創英角ｺﾞｼｯｸUB" pitchFamily="50" charset="-128"/>
            </a:endParaRPr>
          </a:p>
        </p:txBody>
      </p:sp>
      <p:pic>
        <p:nvPicPr>
          <p:cNvPr id="2050" name="Picture 2"/>
          <p:cNvPicPr>
            <a:picLocks noChangeAspect="1" noChangeArrowheads="1"/>
          </p:cNvPicPr>
          <p:nvPr/>
        </p:nvPicPr>
        <p:blipFill>
          <a:blip r:embed="rId3" cstate="print"/>
          <a:srcRect/>
          <a:stretch>
            <a:fillRect/>
          </a:stretch>
        </p:blipFill>
        <p:spPr bwMode="auto">
          <a:xfrm>
            <a:off x="9475682" y="7637962"/>
            <a:ext cx="1260000" cy="932565"/>
          </a:xfrm>
          <a:prstGeom prst="rect">
            <a:avLst/>
          </a:prstGeom>
          <a:noFill/>
          <a:ln w="9525">
            <a:noFill/>
            <a:miter lim="800000"/>
            <a:headEnd/>
            <a:tailEnd/>
          </a:ln>
        </p:spPr>
      </p:pic>
      <p:sp>
        <p:nvSpPr>
          <p:cNvPr id="103" name="テキスト ボックス 102"/>
          <p:cNvSpPr txBox="1"/>
          <p:nvPr/>
        </p:nvSpPr>
        <p:spPr>
          <a:xfrm>
            <a:off x="9320648" y="6912401"/>
            <a:ext cx="3636060" cy="652486"/>
          </a:xfrm>
          <a:prstGeom prst="rect">
            <a:avLst/>
          </a:prstGeom>
          <a:solidFill>
            <a:schemeClr val="tx1"/>
          </a:solidFill>
        </p:spPr>
        <p:txBody>
          <a:bodyPr wrap="none" lIns="128016" tIns="64008" rIns="128016" bIns="64008" rtlCol="0">
            <a:spAutoFit/>
          </a:bodyPr>
          <a:lstStyle/>
          <a:p>
            <a:r>
              <a:rPr lang="ja-JP" altLang="en-US" sz="1700" b="1" i="1" u="sng" dirty="0" smtClean="0">
                <a:ln w="3175">
                  <a:solidFill>
                    <a:schemeClr val="tx1"/>
                  </a:solidFill>
                </a:ln>
                <a:solidFill>
                  <a:schemeClr val="bg1"/>
                </a:solidFill>
                <a:latin typeface="HGP創英角ｺﾞｼｯｸUB" pitchFamily="50" charset="-128"/>
                <a:ea typeface="HGP創英角ｺﾞｼｯｸUB" pitchFamily="50" charset="-128"/>
              </a:rPr>
              <a:t>２０１４年１週間で１０社に告知して、</a:t>
            </a:r>
            <a:endParaRPr lang="en-US" altLang="ja-JP" sz="1700" b="1" i="1" u="sng" dirty="0" smtClean="0">
              <a:ln w="3175">
                <a:solidFill>
                  <a:schemeClr val="tx1"/>
                </a:solidFill>
              </a:ln>
              <a:solidFill>
                <a:schemeClr val="bg1"/>
              </a:solidFill>
              <a:latin typeface="HGP創英角ｺﾞｼｯｸUB" pitchFamily="50" charset="-128"/>
              <a:ea typeface="HGP創英角ｺﾞｼｯｸUB" pitchFamily="50" charset="-128"/>
            </a:endParaRPr>
          </a:p>
          <a:p>
            <a:r>
              <a:rPr lang="ja-JP" altLang="en-US" sz="1700" b="1" i="1" u="sng" dirty="0" smtClean="0">
                <a:ln w="3175">
                  <a:solidFill>
                    <a:schemeClr val="tx1"/>
                  </a:solidFill>
                </a:ln>
                <a:solidFill>
                  <a:schemeClr val="bg1"/>
                </a:solidFill>
                <a:latin typeface="HGP創英角ｺﾞｼｯｸUB" pitchFamily="50" charset="-128"/>
                <a:ea typeface="HGP創英角ｺﾞｼｯｸUB" pitchFamily="50" charset="-128"/>
              </a:rPr>
              <a:t>５社採択３５０万円受注！</a:t>
            </a:r>
            <a:endParaRPr lang="ja-JP" altLang="en-US" sz="1700" b="1" i="1" u="sng" dirty="0">
              <a:ln w="3175">
                <a:solidFill>
                  <a:schemeClr val="tx1"/>
                </a:solidFill>
              </a:ln>
              <a:solidFill>
                <a:schemeClr val="bg1"/>
              </a:solidFill>
              <a:latin typeface="HGP創英角ｺﾞｼｯｸUB" pitchFamily="50" charset="-128"/>
              <a:ea typeface="HGP創英角ｺﾞｼｯｸUB" pitchFamily="50" charset="-128"/>
            </a:endParaRPr>
          </a:p>
        </p:txBody>
      </p:sp>
      <p:grpSp>
        <p:nvGrpSpPr>
          <p:cNvPr id="118" name="グループ化 117"/>
          <p:cNvGrpSpPr/>
          <p:nvPr/>
        </p:nvGrpSpPr>
        <p:grpSpPr>
          <a:xfrm>
            <a:off x="6556147" y="5520680"/>
            <a:ext cx="2779786" cy="1481782"/>
            <a:chOff x="-2196752" y="3645024"/>
            <a:chExt cx="1985562" cy="1058416"/>
          </a:xfrm>
        </p:grpSpPr>
        <p:sp>
          <p:nvSpPr>
            <p:cNvPr id="116" name="角丸四角形 115"/>
            <p:cNvSpPr/>
            <p:nvPr/>
          </p:nvSpPr>
          <p:spPr>
            <a:xfrm>
              <a:off x="-2196752" y="3645024"/>
              <a:ext cx="1944216" cy="10584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4" cstate="print"/>
            <a:srcRect/>
            <a:stretch>
              <a:fillRect/>
            </a:stretch>
          </p:blipFill>
          <p:spPr bwMode="auto">
            <a:xfrm>
              <a:off x="-804229" y="3687381"/>
              <a:ext cx="429914" cy="600844"/>
            </a:xfrm>
            <a:prstGeom prst="rect">
              <a:avLst/>
            </a:prstGeom>
            <a:noFill/>
            <a:ln w="3175">
              <a:solidFill>
                <a:schemeClr val="tx1"/>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044624" y="4121956"/>
              <a:ext cx="348919" cy="491071"/>
            </a:xfrm>
            <a:prstGeom prst="rect">
              <a:avLst/>
            </a:prstGeom>
            <a:noFill/>
            <a:ln w="3175">
              <a:solidFill>
                <a:schemeClr val="tx1"/>
              </a:solidFill>
              <a:miter lim="800000"/>
              <a:headEnd/>
              <a:tailEnd/>
            </a:ln>
          </p:spPr>
        </p:pic>
        <p:pic>
          <p:nvPicPr>
            <p:cNvPr id="2" name="Picture 5"/>
            <p:cNvPicPr>
              <a:picLocks noChangeAspect="1" noChangeArrowheads="1"/>
            </p:cNvPicPr>
            <p:nvPr/>
          </p:nvPicPr>
          <p:blipFill>
            <a:blip r:embed="rId6" cstate="print"/>
            <a:srcRect/>
            <a:stretch>
              <a:fillRect/>
            </a:stretch>
          </p:blipFill>
          <p:spPr bwMode="auto">
            <a:xfrm>
              <a:off x="-751585" y="4056568"/>
              <a:ext cx="379403" cy="432942"/>
            </a:xfrm>
            <a:prstGeom prst="rect">
              <a:avLst/>
            </a:prstGeom>
            <a:noFill/>
            <a:ln w="3175">
              <a:solidFill>
                <a:schemeClr val="tx1"/>
              </a:solid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948245" y="3880633"/>
              <a:ext cx="441012" cy="483190"/>
            </a:xfrm>
            <a:prstGeom prst="rect">
              <a:avLst/>
            </a:prstGeom>
            <a:noFill/>
            <a:ln w="3175">
              <a:solidFill>
                <a:schemeClr val="tx1"/>
              </a:solidFill>
              <a:miter lim="800000"/>
              <a:headEnd/>
              <a:tailEnd/>
            </a:ln>
          </p:spPr>
        </p:pic>
        <p:sp>
          <p:nvSpPr>
            <p:cNvPr id="52" name="テキスト ボックス 51"/>
            <p:cNvSpPr txBox="1"/>
            <p:nvPr/>
          </p:nvSpPr>
          <p:spPr>
            <a:xfrm rot="21437058">
              <a:off x="-2181968" y="3725457"/>
              <a:ext cx="1970778" cy="901346"/>
            </a:xfrm>
            <a:prstGeom prst="rect">
              <a:avLst/>
            </a:prstGeom>
            <a:noFill/>
          </p:spPr>
          <p:txBody>
            <a:bodyPr wrap="none" rtlCol="0">
              <a:spAutoFit/>
            </a:bodyPr>
            <a:lstStyle/>
            <a:p>
              <a:r>
                <a:rPr lang="ja-JP" altLang="en-US" sz="2000" u="sng" dirty="0" smtClean="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rPr>
                <a:t>参加者全員プレゼント！</a:t>
              </a:r>
              <a:endParaRPr lang="en-US" altLang="ja-JP" sz="2000" u="sng" dirty="0" smtClean="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endParaRPr>
            </a:p>
            <a:p>
              <a:r>
                <a:rPr lang="ja-JP" altLang="en-US" sz="1400" dirty="0" smtClean="0">
                  <a:ln w="3175">
                    <a:noFill/>
                  </a:ln>
                  <a:effectLst>
                    <a:glow rad="101600">
                      <a:schemeClr val="bg1">
                        <a:alpha val="60000"/>
                      </a:schemeClr>
                    </a:glow>
                  </a:effectLst>
                  <a:latin typeface="HGP創英角ｺﾞｼｯｸUB" pitchFamily="50" charset="-128"/>
                  <a:ea typeface="HGP創英角ｺﾞｼｯｸUB" pitchFamily="50" charset="-128"/>
                </a:rPr>
                <a:t>セミナー終了後即営業出来る！</a:t>
              </a:r>
              <a:endParaRPr lang="en-US" altLang="ja-JP" sz="1400" dirty="0" smtClean="0">
                <a:ln w="3175">
                  <a:noFill/>
                </a:ln>
                <a:effectLst>
                  <a:glow rad="101600">
                    <a:schemeClr val="bg1">
                      <a:alpha val="60000"/>
                    </a:schemeClr>
                  </a:glow>
                </a:effectLst>
                <a:latin typeface="HGP創英角ｺﾞｼｯｸUB" pitchFamily="50" charset="-128"/>
                <a:ea typeface="HGP創英角ｺﾞｼｯｸUB" pitchFamily="50" charset="-128"/>
              </a:endParaRPr>
            </a:p>
            <a:p>
              <a:r>
                <a:rPr lang="ja-JP" altLang="en-US" sz="2100" u="sng" dirty="0" smtClean="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rPr>
                <a:t>持続化補助金</a:t>
              </a:r>
              <a:endParaRPr lang="en-US" altLang="ja-JP" sz="2100" u="sng" dirty="0" smtClean="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endParaRPr>
            </a:p>
            <a:p>
              <a:r>
                <a:rPr lang="ja-JP" altLang="en-US" sz="2100" u="sng" dirty="0" smtClean="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rPr>
                <a:t>提案ｽﾀｰﾀｰｷｯﾄ一式</a:t>
              </a:r>
              <a:endParaRPr lang="ja-JP" altLang="en-US" sz="2100" u="sng" dirty="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endParaRPr>
            </a:p>
          </p:txBody>
        </p:sp>
      </p:grpSp>
      <p:sp>
        <p:nvSpPr>
          <p:cNvPr id="59" name="正方形/長方形 58"/>
          <p:cNvSpPr/>
          <p:nvPr/>
        </p:nvSpPr>
        <p:spPr>
          <a:xfrm>
            <a:off x="6400800" y="1650832"/>
            <a:ext cx="1537496" cy="369332"/>
          </a:xfrm>
          <a:prstGeom prst="rect">
            <a:avLst/>
          </a:prstGeom>
        </p:spPr>
        <p:txBody>
          <a:bodyPr wrap="square">
            <a:spAutoFit/>
          </a:bodyPr>
          <a:lstStyle/>
          <a:p>
            <a:r>
              <a:rPr lang="zh-TW" altLang="en-US" sz="900" u="sng" dirty="0" smtClean="0">
                <a:latin typeface="HGS創英角ｺﾞｼｯｸUB" pitchFamily="50" charset="-128"/>
                <a:ea typeface="HGS創英角ｺﾞｼｯｸUB" pitchFamily="50" charset="-128"/>
              </a:rPr>
              <a:t>販促花子　平林</a:t>
            </a:r>
            <a:r>
              <a:rPr lang="zh-TW" altLang="en-US" sz="900" u="sng" dirty="0" smtClean="0">
                <a:latin typeface="HGS創英角ｺﾞｼｯｸUB" pitchFamily="50" charset="-128"/>
                <a:ea typeface="HGS創英角ｺﾞｼｯｸUB" pitchFamily="50" charset="-128"/>
              </a:rPr>
              <a:t>印刷</a:t>
            </a:r>
            <a:r>
              <a:rPr lang="ja-JP" altLang="en-US" sz="900" u="sng" dirty="0" smtClean="0">
                <a:latin typeface="HGS創英角ｺﾞｼｯｸUB" pitchFamily="50" charset="-128"/>
                <a:ea typeface="HGS創英角ｺﾞｼｯｸUB" pitchFamily="50" charset="-128"/>
              </a:rPr>
              <a:t>㈱</a:t>
            </a:r>
            <a:endParaRPr lang="en-US" altLang="zh-TW" sz="900" u="sng" dirty="0" smtClean="0">
              <a:latin typeface="HGS創英角ｺﾞｼｯｸUB" pitchFamily="50" charset="-128"/>
              <a:ea typeface="HGS創英角ｺﾞｼｯｸUB" pitchFamily="50" charset="-128"/>
            </a:endParaRPr>
          </a:p>
          <a:p>
            <a:r>
              <a:rPr lang="zh-TW" altLang="en-US" sz="900" u="sng" dirty="0" smtClean="0">
                <a:latin typeface="HGS創英角ｺﾞｼｯｸUB" pitchFamily="50" charset="-128"/>
                <a:ea typeface="HGS創英角ｺﾞｼｯｸUB" pitchFamily="50" charset="-128"/>
              </a:rPr>
              <a:t>代表</a:t>
            </a:r>
            <a:r>
              <a:rPr lang="zh-TW" altLang="en-US" sz="900" u="sng" dirty="0" smtClean="0">
                <a:latin typeface="HGS創英角ｺﾞｼｯｸUB" pitchFamily="50" charset="-128"/>
                <a:ea typeface="HGS創英角ｺﾞｼｯｸUB" pitchFamily="50" charset="-128"/>
              </a:rPr>
              <a:t>取締役　平林満氏</a:t>
            </a:r>
            <a:endParaRPr lang="ja-JP" altLang="en-US" sz="900" u="sng" dirty="0">
              <a:latin typeface="HGS創英角ｺﾞｼｯｸUB" pitchFamily="50" charset="-128"/>
              <a:ea typeface="HGS創英角ｺﾞｼｯｸUB" pitchFamily="50" charset="-128"/>
            </a:endParaRPr>
          </a:p>
        </p:txBody>
      </p:sp>
      <p:sp>
        <p:nvSpPr>
          <p:cNvPr id="60" name="正方形/長方形 59"/>
          <p:cNvSpPr/>
          <p:nvPr/>
        </p:nvSpPr>
        <p:spPr>
          <a:xfrm>
            <a:off x="7840960" y="1671738"/>
            <a:ext cx="1537496" cy="369332"/>
          </a:xfrm>
          <a:prstGeom prst="rect">
            <a:avLst/>
          </a:prstGeom>
        </p:spPr>
        <p:txBody>
          <a:bodyPr wrap="square">
            <a:spAutoFit/>
          </a:bodyPr>
          <a:lstStyle/>
          <a:p>
            <a:r>
              <a:rPr lang="ja-JP" altLang="en-US" sz="900" u="sng" dirty="0" smtClean="0">
                <a:latin typeface="HGS創英角ｺﾞｼｯｸUB" pitchFamily="50" charset="-128"/>
                <a:ea typeface="HGS創英角ｺﾞｼｯｸUB" pitchFamily="50" charset="-128"/>
              </a:rPr>
              <a:t>㈱</a:t>
            </a:r>
            <a:r>
              <a:rPr lang="zh-TW" altLang="en-US" sz="900" u="sng" dirty="0" smtClean="0">
                <a:latin typeface="HGS創英角ｺﾞｼｯｸUB" pitchFamily="50" charset="-128"/>
                <a:ea typeface="HGS創英角ｺﾞｼｯｸUB" pitchFamily="50" charset="-128"/>
              </a:rPr>
              <a:t>若月印刷</a:t>
            </a:r>
            <a:endParaRPr lang="en-US" altLang="zh-TW" sz="900" u="sng" dirty="0" smtClean="0">
              <a:latin typeface="HGS創英角ｺﾞｼｯｸUB" pitchFamily="50" charset="-128"/>
              <a:ea typeface="HGS創英角ｺﾞｼｯｸUB" pitchFamily="50" charset="-128"/>
            </a:endParaRPr>
          </a:p>
          <a:p>
            <a:r>
              <a:rPr lang="zh-TW" altLang="en-US" sz="900" u="sng" dirty="0" smtClean="0">
                <a:latin typeface="HGS創英角ｺﾞｼｯｸUB" pitchFamily="50" charset="-128"/>
                <a:ea typeface="HGS創英角ｺﾞｼｯｸUB" pitchFamily="50" charset="-128"/>
              </a:rPr>
              <a:t>企画</a:t>
            </a:r>
            <a:r>
              <a:rPr lang="zh-TW" altLang="en-US" sz="900" u="sng" dirty="0" smtClean="0">
                <a:latin typeface="HGS創英角ｺﾞｼｯｸUB" pitchFamily="50" charset="-128"/>
                <a:ea typeface="HGS創英角ｺﾞｼｯｸUB" pitchFamily="50" charset="-128"/>
              </a:rPr>
              <a:t>営業</a:t>
            </a:r>
            <a:r>
              <a:rPr lang="zh-TW" altLang="en-US" sz="900" u="sng" dirty="0" smtClean="0">
                <a:latin typeface="HGS創英角ｺﾞｼｯｸUB" pitchFamily="50" charset="-128"/>
                <a:ea typeface="HGS創英角ｺﾞｼｯｸUB" pitchFamily="50" charset="-128"/>
              </a:rPr>
              <a:t>部長 若月</a:t>
            </a:r>
            <a:r>
              <a:rPr lang="zh-TW" altLang="en-US" sz="900" u="sng" dirty="0" smtClean="0">
                <a:latin typeface="HGS創英角ｺﾞｼｯｸUB" pitchFamily="50" charset="-128"/>
                <a:ea typeface="HGS創英角ｺﾞｼｯｸUB" pitchFamily="50" charset="-128"/>
              </a:rPr>
              <a:t>寿</a:t>
            </a:r>
            <a:r>
              <a:rPr lang="zh-TW" altLang="en-US" sz="900" u="sng" dirty="0" smtClean="0">
                <a:latin typeface="HGS創英角ｺﾞｼｯｸUB" pitchFamily="50" charset="-128"/>
                <a:ea typeface="HGS創英角ｺﾞｼｯｸUB" pitchFamily="50" charset="-128"/>
              </a:rPr>
              <a:t>浩</a:t>
            </a:r>
            <a:r>
              <a:rPr lang="ja-JP" altLang="en-US" sz="900" u="sng" dirty="0" smtClean="0">
                <a:latin typeface="HGS創英角ｺﾞｼｯｸUB" pitchFamily="50" charset="-128"/>
                <a:ea typeface="HGS創英角ｺﾞｼｯｸUB" pitchFamily="50" charset="-128"/>
              </a:rPr>
              <a:t>氏</a:t>
            </a:r>
            <a:endParaRPr lang="ja-JP" altLang="en-US" sz="900" u="sng" dirty="0">
              <a:latin typeface="HGS創英角ｺﾞｼｯｸUB" pitchFamily="50" charset="-128"/>
              <a:ea typeface="HGS創英角ｺﾞｼｯｸUB" pitchFamily="50" charset="-128"/>
            </a:endParaRPr>
          </a:p>
        </p:txBody>
      </p:sp>
      <p:sp>
        <p:nvSpPr>
          <p:cNvPr id="67" name="正方形/長方形 66"/>
          <p:cNvSpPr/>
          <p:nvPr/>
        </p:nvSpPr>
        <p:spPr>
          <a:xfrm>
            <a:off x="6400800" y="1962671"/>
            <a:ext cx="1537496" cy="461665"/>
          </a:xfrm>
          <a:prstGeom prst="rect">
            <a:avLst/>
          </a:prstGeom>
        </p:spPr>
        <p:txBody>
          <a:bodyPr wrap="square">
            <a:spAutoFit/>
          </a:bodyPr>
          <a:lstStyle/>
          <a:p>
            <a:r>
              <a:rPr lang="ja-JP" altLang="en-US" sz="800" dirty="0" smtClean="0">
                <a:latin typeface="ＭＳ Ｐゴシック" pitchFamily="50" charset="-128"/>
                <a:ea typeface="ＭＳ Ｐゴシック" pitchFamily="50" charset="-128"/>
              </a:rPr>
              <a:t>東京開催なので、遠方の方にとっては遠いですが、飛行機に乗っても受講するべきです</a:t>
            </a:r>
            <a:r>
              <a:rPr lang="ja-JP" altLang="en-US" sz="800" dirty="0" smtClean="0">
                <a:latin typeface="ＭＳ Ｐゴシック" pitchFamily="50" charset="-128"/>
                <a:ea typeface="ＭＳ Ｐゴシック" pitchFamily="50" charset="-128"/>
              </a:rPr>
              <a:t>ね</a:t>
            </a:r>
            <a:r>
              <a:rPr lang="ja-JP" altLang="en-US" sz="800" dirty="0" smtClean="0">
                <a:latin typeface="ＭＳ Ｐゴシック" pitchFamily="50" charset="-128"/>
                <a:ea typeface="ＭＳ Ｐゴシック" pitchFamily="50" charset="-128"/>
              </a:rPr>
              <a:t>！</a:t>
            </a:r>
            <a:endParaRPr lang="ja-JP" altLang="en-US" sz="800" dirty="0">
              <a:latin typeface="ＭＳ Ｐゴシック" pitchFamily="50" charset="-128"/>
              <a:ea typeface="ＭＳ Ｐゴシック" pitchFamily="50" charset="-128"/>
            </a:endParaRPr>
          </a:p>
        </p:txBody>
      </p:sp>
      <p:sp>
        <p:nvSpPr>
          <p:cNvPr id="68" name="正方形/長方形 67"/>
          <p:cNvSpPr/>
          <p:nvPr/>
        </p:nvSpPr>
        <p:spPr>
          <a:xfrm>
            <a:off x="7840960" y="1983577"/>
            <a:ext cx="1537496" cy="584775"/>
          </a:xfrm>
          <a:prstGeom prst="rect">
            <a:avLst/>
          </a:prstGeom>
        </p:spPr>
        <p:txBody>
          <a:bodyPr wrap="square">
            <a:spAutoFit/>
          </a:bodyPr>
          <a:lstStyle/>
          <a:p>
            <a:r>
              <a:rPr lang="ja-JP" altLang="en-US" sz="800" dirty="0" smtClean="0">
                <a:latin typeface="ＭＳ Ｐゴシック" pitchFamily="50" charset="-128"/>
                <a:ea typeface="ＭＳ Ｐゴシック" pitchFamily="50" charset="-128"/>
              </a:rPr>
              <a:t>仕組みや考えたのみのセミナーではなく、実際のツールや採択された実例を頂けたのには、びっくり</a:t>
            </a:r>
            <a:r>
              <a:rPr lang="ja-JP" altLang="en-US" sz="800" dirty="0" smtClean="0">
                <a:latin typeface="ＭＳ Ｐゴシック" pitchFamily="50" charset="-128"/>
                <a:ea typeface="ＭＳ Ｐゴシック" pitchFamily="50" charset="-128"/>
              </a:rPr>
              <a:t>しました！</a:t>
            </a:r>
            <a:endParaRPr lang="ja-JP" altLang="en-US" sz="800" dirty="0">
              <a:latin typeface="ＭＳ Ｐゴシック" pitchFamily="50" charset="-128"/>
              <a:ea typeface="ＭＳ Ｐゴシック" pitchFamily="50" charset="-128"/>
            </a:endParaRPr>
          </a:p>
        </p:txBody>
      </p:sp>
      <p:sp>
        <p:nvSpPr>
          <p:cNvPr id="3" name="AutoShape 2" descr="若月寿浩写真.jpg を表示しています"/>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2053" name="Picture 5"/>
          <p:cNvPicPr>
            <a:picLocks noChangeAspect="1" noChangeArrowheads="1"/>
          </p:cNvPicPr>
          <p:nvPr/>
        </p:nvPicPr>
        <p:blipFill>
          <a:blip r:embed="rId8" cstate="print"/>
          <a:srcRect/>
          <a:stretch>
            <a:fillRect/>
          </a:stretch>
        </p:blipFill>
        <p:spPr bwMode="auto">
          <a:xfrm>
            <a:off x="7840961" y="403048"/>
            <a:ext cx="1296144" cy="1257762"/>
          </a:xfrm>
          <a:prstGeom prst="rect">
            <a:avLst/>
          </a:prstGeom>
          <a:noFill/>
          <a:ln w="9525">
            <a:noFill/>
            <a:miter lim="800000"/>
            <a:headEnd/>
            <a:tailEnd/>
          </a:ln>
        </p:spPr>
      </p:pic>
      <p:pic>
        <p:nvPicPr>
          <p:cNvPr id="2055" name="Picture 7"/>
          <p:cNvPicPr>
            <a:picLocks noChangeAspect="1" noChangeArrowheads="1"/>
          </p:cNvPicPr>
          <p:nvPr/>
        </p:nvPicPr>
        <p:blipFill>
          <a:blip r:embed="rId9" cstate="print"/>
          <a:srcRect/>
          <a:stretch>
            <a:fillRect/>
          </a:stretch>
        </p:blipFill>
        <p:spPr bwMode="auto">
          <a:xfrm>
            <a:off x="6485378" y="403048"/>
            <a:ext cx="1153212" cy="1229199"/>
          </a:xfrm>
          <a:prstGeom prst="rect">
            <a:avLst/>
          </a:prstGeom>
          <a:noFill/>
          <a:ln w="9525">
            <a:noFill/>
            <a:miter lim="800000"/>
            <a:headEnd/>
            <a:tailEnd/>
          </a:ln>
        </p:spPr>
      </p:pic>
      <p:sp>
        <p:nvSpPr>
          <p:cNvPr id="69" name="正方形/長方形 68"/>
          <p:cNvSpPr/>
          <p:nvPr/>
        </p:nvSpPr>
        <p:spPr>
          <a:xfrm>
            <a:off x="6377272" y="112243"/>
            <a:ext cx="3262432" cy="323165"/>
          </a:xfrm>
          <a:prstGeom prst="rect">
            <a:avLst/>
          </a:prstGeom>
        </p:spPr>
        <p:txBody>
          <a:bodyPr wrap="none">
            <a:spAutoFit/>
          </a:bodyPr>
          <a:lstStyle/>
          <a:p>
            <a:r>
              <a:rPr lang="ja-JP" altLang="en-US" sz="1500" dirty="0" smtClean="0">
                <a:latin typeface="HGS創英角ｺﾞｼｯｸUB" pitchFamily="50" charset="-128"/>
                <a:ea typeface="HGS創英角ｺﾞｼｯｸUB" pitchFamily="50" charset="-128"/>
              </a:rPr>
              <a:t>～前回の受講者もおすすめします～</a:t>
            </a:r>
            <a:endParaRPr lang="ja-JP" altLang="en-US" sz="1500" dirty="0">
              <a:latin typeface="HGS創英角ｺﾞｼｯｸUB" pitchFamily="50" charset="-128"/>
              <a:ea typeface="HGS創英角ｺﾞｼｯｸUB" pitchFamily="50" charset="-128"/>
            </a:endParaRPr>
          </a:p>
        </p:txBody>
      </p:sp>
      <p:sp>
        <p:nvSpPr>
          <p:cNvPr id="2057" name="AutoShape 9" descr="IMG_0479.JPG を表示しています"/>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059" name="AutoShape 11" descr="IMG_0479.JPG を表示しています"/>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061" name="AutoShape 13" descr="IMG_0479.JPG を表示しています"/>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2062" name="Picture 14"/>
          <p:cNvPicPr>
            <a:picLocks noChangeAspect="1" noChangeArrowheads="1"/>
          </p:cNvPicPr>
          <p:nvPr/>
        </p:nvPicPr>
        <p:blipFill>
          <a:blip r:embed="rId10" cstate="print"/>
          <a:srcRect/>
          <a:stretch>
            <a:fillRect/>
          </a:stretch>
        </p:blipFill>
        <p:spPr bwMode="auto">
          <a:xfrm>
            <a:off x="9277728" y="403048"/>
            <a:ext cx="1313277" cy="1101030"/>
          </a:xfrm>
          <a:prstGeom prst="rect">
            <a:avLst/>
          </a:prstGeom>
          <a:noFill/>
          <a:ln w="9525">
            <a:noFill/>
            <a:miter lim="800000"/>
            <a:headEnd/>
            <a:tailEnd/>
          </a:ln>
        </p:spPr>
      </p:pic>
      <p:sp>
        <p:nvSpPr>
          <p:cNvPr id="6" name="円/楕円 5"/>
          <p:cNvSpPr/>
          <p:nvPr/>
        </p:nvSpPr>
        <p:spPr>
          <a:xfrm rot="813048">
            <a:off x="10731493" y="112747"/>
            <a:ext cx="1963527" cy="1862654"/>
          </a:xfrm>
          <a:prstGeom prst="ellipse">
            <a:avLst/>
          </a:prstGeom>
          <a:ln/>
        </p:spPr>
        <p:style>
          <a:lnRef idx="1">
            <a:schemeClr val="accent6"/>
          </a:lnRef>
          <a:fillRef idx="2">
            <a:schemeClr val="accent6"/>
          </a:fillRef>
          <a:effectRef idx="1">
            <a:schemeClr val="accent6"/>
          </a:effectRef>
          <a:fontRef idx="minor">
            <a:schemeClr val="dk1"/>
          </a:fontRef>
        </p:style>
        <p:txBody>
          <a:bodyPr lIns="128016" tIns="64008" rIns="128016" bIns="64008" rtlCol="0" anchor="ctr"/>
          <a:lstStyle/>
          <a:p>
            <a:pPr algn="ctr"/>
            <a:endParaRPr kumimoji="1" lang="ja-JP" altLang="en-US">
              <a:effectLst>
                <a:glow rad="101600">
                  <a:schemeClr val="bg1">
                    <a:alpha val="60000"/>
                  </a:schemeClr>
                </a:glow>
              </a:effectLst>
            </a:endParaRPr>
          </a:p>
        </p:txBody>
      </p:sp>
      <p:sp>
        <p:nvSpPr>
          <p:cNvPr id="8" name="テキスト ボックス 7"/>
          <p:cNvSpPr txBox="1"/>
          <p:nvPr/>
        </p:nvSpPr>
        <p:spPr>
          <a:xfrm rot="21309787">
            <a:off x="10567964" y="349493"/>
            <a:ext cx="2383794" cy="904863"/>
          </a:xfrm>
          <a:prstGeom prst="rect">
            <a:avLst/>
          </a:prstGeom>
          <a:noFill/>
        </p:spPr>
        <p:txBody>
          <a:bodyPr wrap="none" lIns="128016" tIns="64008" rIns="128016" bIns="64008" rtlCol="0">
            <a:spAutoFit/>
          </a:bodyPr>
          <a:lstStyle/>
          <a:p>
            <a:pPr algn="ctr"/>
            <a:r>
              <a:rPr lang="ja-JP" altLang="en-US" sz="5000" b="1" dirty="0" smtClean="0">
                <a:ln w="12700">
                  <a:solidFill>
                    <a:schemeClr val="tx1"/>
                  </a:solidFill>
                </a:ln>
                <a:solidFill>
                  <a:srgbClr val="FFFF00"/>
                </a:solidFill>
                <a:latin typeface="HGP創英角ｺﾞｼｯｸUB" pitchFamily="50" charset="-128"/>
                <a:ea typeface="HGP創英角ｺﾞｼｯｸUB" pitchFamily="50" charset="-128"/>
              </a:rPr>
              <a:t>大注目</a:t>
            </a:r>
            <a:r>
              <a:rPr lang="en-US" altLang="ja-JP" sz="5000" b="1" dirty="0" smtClean="0">
                <a:ln w="12700">
                  <a:solidFill>
                    <a:schemeClr val="tx1"/>
                  </a:solidFill>
                </a:ln>
                <a:solidFill>
                  <a:srgbClr val="FFFF00"/>
                </a:solidFill>
                <a:latin typeface="HGP創英角ｺﾞｼｯｸUB" pitchFamily="50" charset="-128"/>
                <a:ea typeface="HGP創英角ｺﾞｼｯｸUB" pitchFamily="50" charset="-128"/>
              </a:rPr>
              <a:t>!</a:t>
            </a:r>
            <a:endParaRPr lang="ja-JP" altLang="en-US" sz="5000" b="1" dirty="0">
              <a:ln w="12700">
                <a:solidFill>
                  <a:schemeClr val="tx1"/>
                </a:solidFill>
              </a:ln>
              <a:solidFill>
                <a:srgbClr val="FFFF00"/>
              </a:solidFill>
              <a:latin typeface="HGP創英角ｺﾞｼｯｸUB" pitchFamily="50" charset="-128"/>
              <a:ea typeface="HGP創英角ｺﾞｼｯｸUB" pitchFamily="50" charset="-128"/>
            </a:endParaRPr>
          </a:p>
        </p:txBody>
      </p:sp>
      <p:sp>
        <p:nvSpPr>
          <p:cNvPr id="63" name="テキスト ボックス 62"/>
          <p:cNvSpPr txBox="1"/>
          <p:nvPr/>
        </p:nvSpPr>
        <p:spPr>
          <a:xfrm rot="21330224">
            <a:off x="10967100" y="1192479"/>
            <a:ext cx="1839093" cy="467820"/>
          </a:xfrm>
          <a:prstGeom prst="rect">
            <a:avLst/>
          </a:prstGeom>
          <a:noFill/>
        </p:spPr>
        <p:txBody>
          <a:bodyPr wrap="none" lIns="128016" tIns="64008" rIns="128016" bIns="64008" rtlCol="0">
            <a:spAutoFit/>
          </a:bodyPr>
          <a:lstStyle/>
          <a:p>
            <a:r>
              <a:rPr lang="ja-JP" altLang="en-US" sz="1100" dirty="0" smtClean="0">
                <a:latin typeface="HGP創英角ｺﾞｼｯｸUB" pitchFamily="50" charset="-128"/>
                <a:ea typeface="HGP創英角ｺﾞｼｯｸUB" pitchFamily="50" charset="-128"/>
              </a:rPr>
              <a:t>クライアント様もあなた様も</a:t>
            </a:r>
            <a:endParaRPr lang="en-US" altLang="ja-JP" sz="1100" dirty="0" smtClean="0">
              <a:latin typeface="HGP創英角ｺﾞｼｯｸUB" pitchFamily="50" charset="-128"/>
              <a:ea typeface="HGP創英角ｺﾞｼｯｸUB" pitchFamily="50" charset="-128"/>
            </a:endParaRPr>
          </a:p>
          <a:p>
            <a:r>
              <a:rPr lang="ja-JP" altLang="en-US" sz="1100" dirty="0" smtClean="0">
                <a:latin typeface="HGP創英角ｺﾞｼｯｸUB" pitchFamily="50" charset="-128"/>
                <a:ea typeface="HGP創英角ｺﾞｼｯｸUB" pitchFamily="50" charset="-128"/>
              </a:rPr>
              <a:t>嬉しい受注モデルです。</a:t>
            </a:r>
            <a:endParaRPr lang="ja-JP" altLang="en-US" sz="1100" dirty="0">
              <a:latin typeface="HGP創英角ｺﾞｼｯｸUB" pitchFamily="50" charset="-128"/>
              <a:ea typeface="HGP創英角ｺﾞｼｯｸUB" pitchFamily="50" charset="-128"/>
            </a:endParaRPr>
          </a:p>
        </p:txBody>
      </p:sp>
      <p:sp>
        <p:nvSpPr>
          <p:cNvPr id="76" name="正方形/長方形 75"/>
          <p:cNvSpPr/>
          <p:nvPr/>
        </p:nvSpPr>
        <p:spPr>
          <a:xfrm>
            <a:off x="9209112" y="1541190"/>
            <a:ext cx="1537496" cy="338554"/>
          </a:xfrm>
          <a:prstGeom prst="rect">
            <a:avLst/>
          </a:prstGeom>
        </p:spPr>
        <p:txBody>
          <a:bodyPr wrap="square">
            <a:spAutoFit/>
          </a:bodyPr>
          <a:lstStyle/>
          <a:p>
            <a:r>
              <a:rPr lang="ja-JP" altLang="en-US" sz="800" dirty="0" smtClean="0">
                <a:latin typeface="ＭＳ Ｐゴシック" pitchFamily="50" charset="-128"/>
                <a:ea typeface="ＭＳ Ｐゴシック" pitchFamily="50" charset="-128"/>
              </a:rPr>
              <a:t>前回</a:t>
            </a:r>
            <a:r>
              <a:rPr lang="en-US" altLang="ja-JP" sz="800" dirty="0" smtClean="0">
                <a:latin typeface="ＭＳ Ｐゴシック" pitchFamily="50" charset="-128"/>
                <a:ea typeface="ＭＳ Ｐゴシック" pitchFamily="50" charset="-128"/>
              </a:rPr>
              <a:t>3</a:t>
            </a:r>
            <a:r>
              <a:rPr lang="ja-JP" altLang="en-US" sz="800" dirty="0" smtClean="0">
                <a:latin typeface="ＭＳ Ｐゴシック" pitchFamily="50" charset="-128"/>
                <a:ea typeface="ＭＳ Ｐゴシック" pitchFamily="50" charset="-128"/>
              </a:rPr>
              <a:t>月</a:t>
            </a:r>
            <a:r>
              <a:rPr lang="en-US" altLang="ja-JP" sz="800" dirty="0" smtClean="0">
                <a:latin typeface="ＭＳ Ｐゴシック" pitchFamily="50" charset="-128"/>
                <a:ea typeface="ＭＳ Ｐゴシック" pitchFamily="50" charset="-128"/>
              </a:rPr>
              <a:t>16</a:t>
            </a:r>
            <a:r>
              <a:rPr lang="ja-JP" altLang="en-US" sz="800" dirty="0" smtClean="0">
                <a:latin typeface="ＭＳ Ｐゴシック" pitchFamily="50" charset="-128"/>
                <a:ea typeface="ＭＳ Ｐゴシック" pitchFamily="50" charset="-128"/>
              </a:rPr>
              <a:t>日</a:t>
            </a:r>
            <a:r>
              <a:rPr lang="en-US" altLang="ja-JP" sz="800" dirty="0" smtClean="0">
                <a:latin typeface="ＭＳ Ｐゴシック" pitchFamily="50" charset="-128"/>
                <a:ea typeface="ＭＳ Ｐゴシック" pitchFamily="50" charset="-128"/>
              </a:rPr>
              <a:t>(</a:t>
            </a:r>
            <a:r>
              <a:rPr lang="ja-JP" altLang="en-US" sz="800" dirty="0" smtClean="0">
                <a:latin typeface="ＭＳ Ｐゴシック" pitchFamily="50" charset="-128"/>
                <a:ea typeface="ＭＳ Ｐゴシック" pitchFamily="50" charset="-128"/>
              </a:rPr>
              <a:t>月</a:t>
            </a:r>
            <a:r>
              <a:rPr lang="en-US" altLang="ja-JP" sz="800" dirty="0" smtClean="0">
                <a:latin typeface="ＭＳ Ｐゴシック" pitchFamily="50" charset="-128"/>
                <a:ea typeface="ＭＳ Ｐゴシック" pitchFamily="50" charset="-128"/>
              </a:rPr>
              <a:t>)</a:t>
            </a:r>
            <a:r>
              <a:rPr lang="ja-JP" altLang="en-US" sz="800" dirty="0" smtClean="0">
                <a:latin typeface="ＭＳ Ｐゴシック" pitchFamily="50" charset="-128"/>
                <a:ea typeface="ＭＳ Ｐゴシック" pitchFamily="50" charset="-128"/>
              </a:rPr>
              <a:t>東京開催の一コマ。大繁盛でした。</a:t>
            </a:r>
            <a:endParaRPr lang="ja-JP" altLang="en-US" sz="800" dirty="0">
              <a:latin typeface="ＭＳ Ｐゴシック" pitchFamily="50" charset="-128"/>
              <a:ea typeface="ＭＳ Ｐゴシック"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1539398" y="5506278"/>
            <a:ext cx="4738126" cy="2419469"/>
          </a:xfrm>
          <a:prstGeom prst="roundRect">
            <a:avLst>
              <a:gd name="adj" fmla="val 8122"/>
            </a:avLst>
          </a:prstGeom>
          <a:solidFill>
            <a:srgbClr val="FFFF00"/>
          </a:solidFill>
        </p:spPr>
        <p:style>
          <a:lnRef idx="1">
            <a:schemeClr val="accent6"/>
          </a:lnRef>
          <a:fillRef idx="2">
            <a:schemeClr val="accent6"/>
          </a:fillRef>
          <a:effectRef idx="1">
            <a:schemeClr val="accent6"/>
          </a:effectRef>
          <a:fontRef idx="minor">
            <a:schemeClr val="dk1"/>
          </a:fontRef>
        </p:style>
        <p:txBody>
          <a:bodyPr lIns="128016" tIns="64008" rIns="128016" bIns="64008" rtlCol="0" anchor="ctr"/>
          <a:lstStyle/>
          <a:p>
            <a:pPr algn="ctr"/>
            <a:endParaRPr kumimoji="1" lang="ja-JP" altLang="en-US" dirty="0"/>
          </a:p>
        </p:txBody>
      </p:sp>
      <p:sp>
        <p:nvSpPr>
          <p:cNvPr id="126" name="角丸四角形 125"/>
          <p:cNvSpPr/>
          <p:nvPr/>
        </p:nvSpPr>
        <p:spPr>
          <a:xfrm rot="5400000">
            <a:off x="4182954" y="4498166"/>
            <a:ext cx="604867" cy="3427581"/>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8016" tIns="64008" rIns="128016" bIns="64008" rtlCol="0" anchor="ctr"/>
          <a:lstStyle/>
          <a:p>
            <a:pPr algn="ctr"/>
            <a:endParaRPr kumimoji="1" lang="ja-JP" altLang="en-US"/>
          </a:p>
        </p:txBody>
      </p:sp>
      <p:sp>
        <p:nvSpPr>
          <p:cNvPr id="127" name="角丸四角形 126"/>
          <p:cNvSpPr/>
          <p:nvPr/>
        </p:nvSpPr>
        <p:spPr>
          <a:xfrm rot="5400000">
            <a:off x="4182954" y="5188959"/>
            <a:ext cx="604867" cy="3427581"/>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8016" tIns="64008" rIns="128016" bIns="64008" rtlCol="0" anchor="ctr"/>
          <a:lstStyle/>
          <a:p>
            <a:pPr algn="ctr"/>
            <a:endParaRPr kumimoji="1" lang="ja-JP" altLang="en-US"/>
          </a:p>
        </p:txBody>
      </p:sp>
      <p:sp>
        <p:nvSpPr>
          <p:cNvPr id="128" name="角丸四角形 127"/>
          <p:cNvSpPr/>
          <p:nvPr/>
        </p:nvSpPr>
        <p:spPr>
          <a:xfrm rot="5400000">
            <a:off x="4182954" y="5879751"/>
            <a:ext cx="604867" cy="3427581"/>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8016" tIns="64008" rIns="128016" bIns="64008" rtlCol="0" anchor="ctr"/>
          <a:lstStyle/>
          <a:p>
            <a:pPr algn="ctr"/>
            <a:endParaRPr kumimoji="1" lang="ja-JP" altLang="en-US"/>
          </a:p>
        </p:txBody>
      </p:sp>
      <p:pic>
        <p:nvPicPr>
          <p:cNvPr id="2052" name="Picture 4" descr="C:\Users\F1524\Desktop\佐々木さんへ←クサカベ\gf1310243736l.jpg"/>
          <p:cNvPicPr>
            <a:picLocks noChangeAspect="1" noChangeArrowheads="1"/>
          </p:cNvPicPr>
          <p:nvPr/>
        </p:nvPicPr>
        <p:blipFill>
          <a:blip r:embed="rId2" cstate="print"/>
          <a:srcRect/>
          <a:stretch>
            <a:fillRect/>
          </a:stretch>
        </p:blipFill>
        <p:spPr bwMode="auto">
          <a:xfrm>
            <a:off x="0" y="-8154170"/>
            <a:ext cx="13054339" cy="9779692"/>
          </a:xfrm>
          <a:prstGeom prst="rect">
            <a:avLst/>
          </a:prstGeom>
          <a:noFill/>
        </p:spPr>
      </p:pic>
      <p:sp>
        <p:nvSpPr>
          <p:cNvPr id="8" name="爆発 2 7"/>
          <p:cNvSpPr/>
          <p:nvPr/>
        </p:nvSpPr>
        <p:spPr>
          <a:xfrm>
            <a:off x="-100811" y="115279"/>
            <a:ext cx="1864296" cy="1612979"/>
          </a:xfrm>
          <a:prstGeom prst="irregularSeal2">
            <a:avLst/>
          </a:prstGeom>
          <a:solidFill>
            <a:srgbClr val="FF0000"/>
          </a:solidFill>
          <a:ln w="9525">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effectLst>
                <a:glow rad="101600">
                  <a:schemeClr val="bg1">
                    <a:alpha val="60000"/>
                  </a:schemeClr>
                </a:glow>
              </a:effectLst>
            </a:endParaRPr>
          </a:p>
        </p:txBody>
      </p:sp>
      <p:sp>
        <p:nvSpPr>
          <p:cNvPr id="10" name="テキスト ボックス 9"/>
          <p:cNvSpPr txBox="1"/>
          <p:nvPr/>
        </p:nvSpPr>
        <p:spPr>
          <a:xfrm>
            <a:off x="1439318" y="210618"/>
            <a:ext cx="2701509" cy="390876"/>
          </a:xfrm>
          <a:prstGeom prst="rect">
            <a:avLst/>
          </a:prstGeom>
          <a:noFill/>
        </p:spPr>
        <p:txBody>
          <a:bodyPr wrap="none" lIns="128016" tIns="64008" rIns="128016" bIns="64008" rtlCol="0">
            <a:spAutoFit/>
          </a:bodyPr>
          <a:lstStyle/>
          <a:p>
            <a:r>
              <a:rPr lang="ja-JP" altLang="en-US" sz="1700" dirty="0">
                <a:ln w="76200">
                  <a:solidFill>
                    <a:schemeClr val="tx1"/>
                  </a:solidFill>
                </a:ln>
                <a:solidFill>
                  <a:srgbClr val="FFFF00"/>
                </a:solidFill>
                <a:latin typeface="HGP創英角ｺﾞｼｯｸUB" pitchFamily="50" charset="-128"/>
                <a:ea typeface="HGP創英角ｺﾞｼｯｸUB" pitchFamily="50" charset="-128"/>
              </a:rPr>
              <a:t>２０１５</a:t>
            </a:r>
            <a:r>
              <a:rPr lang="ja-JP" altLang="en-US" sz="1700" dirty="0" smtClean="0">
                <a:ln w="76200">
                  <a:solidFill>
                    <a:schemeClr val="tx1"/>
                  </a:solidFill>
                </a:ln>
                <a:solidFill>
                  <a:srgbClr val="FFFF00"/>
                </a:solidFill>
                <a:latin typeface="HGP創英角ｺﾞｼｯｸUB" pitchFamily="50" charset="-128"/>
                <a:ea typeface="HGP創英角ｺﾞｼｯｸUB" pitchFamily="50" charset="-128"/>
              </a:rPr>
              <a:t>年、緊急開催決定</a:t>
            </a:r>
            <a:r>
              <a:rPr lang="en-US" altLang="ja-JP" sz="1700" dirty="0" smtClean="0">
                <a:ln w="76200">
                  <a:solidFill>
                    <a:schemeClr val="tx1"/>
                  </a:solidFill>
                </a:ln>
                <a:solidFill>
                  <a:srgbClr val="FFFF00"/>
                </a:solidFill>
                <a:latin typeface="HGP創英角ｺﾞｼｯｸUB" pitchFamily="50" charset="-128"/>
                <a:ea typeface="HGP創英角ｺﾞｼｯｸUB" pitchFamily="50" charset="-128"/>
              </a:rPr>
              <a:t>!!</a:t>
            </a:r>
            <a:endParaRPr lang="ja-JP" altLang="en-US" sz="1700" dirty="0">
              <a:ln w="76200">
                <a:solidFill>
                  <a:schemeClr val="tx1"/>
                </a:solidFill>
              </a:ln>
              <a:solidFill>
                <a:srgbClr val="FFFF00"/>
              </a:solidFill>
              <a:latin typeface="HGP創英角ｺﾞｼｯｸUB" pitchFamily="50" charset="-128"/>
              <a:ea typeface="HGP創英角ｺﾞｼｯｸUB" pitchFamily="50" charset="-128"/>
            </a:endParaRPr>
          </a:p>
        </p:txBody>
      </p:sp>
      <p:sp>
        <p:nvSpPr>
          <p:cNvPr id="9" name="テキスト ボックス 8"/>
          <p:cNvSpPr txBox="1"/>
          <p:nvPr/>
        </p:nvSpPr>
        <p:spPr>
          <a:xfrm>
            <a:off x="1409732" y="185872"/>
            <a:ext cx="2701509" cy="390876"/>
          </a:xfrm>
          <a:prstGeom prst="rect">
            <a:avLst/>
          </a:prstGeom>
          <a:noFill/>
        </p:spPr>
        <p:txBody>
          <a:bodyPr wrap="none" lIns="128016" tIns="64008" rIns="128016" bIns="64008" rtlCol="0">
            <a:spAutoFit/>
          </a:bodyPr>
          <a:lstStyle/>
          <a:p>
            <a:r>
              <a:rPr lang="ja-JP" altLang="en-US" sz="1700" dirty="0">
                <a:solidFill>
                  <a:srgbClr val="FFFF00"/>
                </a:solidFill>
                <a:latin typeface="HGP創英角ｺﾞｼｯｸUB" pitchFamily="50" charset="-128"/>
                <a:ea typeface="HGP創英角ｺﾞｼｯｸUB" pitchFamily="50" charset="-128"/>
              </a:rPr>
              <a:t>２０１５</a:t>
            </a:r>
            <a:r>
              <a:rPr lang="ja-JP" altLang="en-US" sz="1700" dirty="0" smtClean="0">
                <a:solidFill>
                  <a:srgbClr val="FFFF00"/>
                </a:solidFill>
                <a:latin typeface="HGP創英角ｺﾞｼｯｸUB" pitchFamily="50" charset="-128"/>
                <a:ea typeface="HGP創英角ｺﾞｼｯｸUB" pitchFamily="50" charset="-128"/>
              </a:rPr>
              <a:t>年、緊急開催決定</a:t>
            </a:r>
            <a:r>
              <a:rPr lang="en-US" altLang="ja-JP" sz="1700" dirty="0" smtClean="0">
                <a:solidFill>
                  <a:srgbClr val="FFFF00"/>
                </a:solidFill>
                <a:latin typeface="HGP創英角ｺﾞｼｯｸUB" pitchFamily="50" charset="-128"/>
                <a:ea typeface="HGP創英角ｺﾞｼｯｸUB" pitchFamily="50" charset="-128"/>
              </a:rPr>
              <a:t>!!</a:t>
            </a:r>
            <a:endParaRPr lang="ja-JP" altLang="en-US" sz="1700" dirty="0">
              <a:solidFill>
                <a:srgbClr val="FFFF00"/>
              </a:solidFill>
              <a:latin typeface="HGP創英角ｺﾞｼｯｸUB" pitchFamily="50" charset="-128"/>
              <a:ea typeface="HGP創英角ｺﾞｼｯｸUB" pitchFamily="50" charset="-128"/>
            </a:endParaRPr>
          </a:p>
        </p:txBody>
      </p:sp>
      <p:sp>
        <p:nvSpPr>
          <p:cNvPr id="11" name="テキスト ボックス 10"/>
          <p:cNvSpPr txBox="1"/>
          <p:nvPr/>
        </p:nvSpPr>
        <p:spPr>
          <a:xfrm>
            <a:off x="6027141" y="1030746"/>
            <a:ext cx="403200" cy="403200"/>
          </a:xfrm>
          <a:prstGeom prst="rect">
            <a:avLst/>
          </a:prstGeom>
          <a:noFill/>
        </p:spPr>
        <p:txBody>
          <a:bodyPr wrap="none" lIns="128016" tIns="64008" rIns="128016" bIns="64008" rtlCol="0">
            <a:prstTxWarp prst="textPlain">
              <a:avLst/>
            </a:prstTxWarp>
            <a:spAutoFit/>
          </a:bodyPr>
          <a:lstStyle/>
          <a:p>
            <a:r>
              <a:rPr lang="ja-JP" altLang="en-US" sz="2800" dirty="0" smtClean="0">
                <a:ln w="76200">
                  <a:solidFill>
                    <a:schemeClr val="tx1"/>
                  </a:solidFill>
                </a:ln>
                <a:solidFill>
                  <a:srgbClr val="FFFF00"/>
                </a:solidFill>
                <a:latin typeface="HGP創英角ｺﾞｼｯｸUB" pitchFamily="50" charset="-128"/>
                <a:ea typeface="HGP創英角ｺﾞｼｯｸUB" pitchFamily="50" charset="-128"/>
              </a:rPr>
              <a:t>で</a:t>
            </a:r>
            <a:endParaRPr lang="ja-JP" altLang="en-US" sz="2800" dirty="0">
              <a:ln w="76200">
                <a:solidFill>
                  <a:schemeClr val="tx1"/>
                </a:solidFill>
              </a:ln>
              <a:solidFill>
                <a:srgbClr val="FFFF00"/>
              </a:solidFill>
              <a:latin typeface="HGP創英角ｺﾞｼｯｸUB" pitchFamily="50" charset="-128"/>
              <a:ea typeface="HGP創英角ｺﾞｼｯｸUB" pitchFamily="50" charset="-128"/>
            </a:endParaRPr>
          </a:p>
        </p:txBody>
      </p:sp>
      <p:sp>
        <p:nvSpPr>
          <p:cNvPr id="12" name="テキスト ボックス 11"/>
          <p:cNvSpPr txBox="1"/>
          <p:nvPr/>
        </p:nvSpPr>
        <p:spPr>
          <a:xfrm>
            <a:off x="5997555" y="1030746"/>
            <a:ext cx="403200" cy="403200"/>
          </a:xfrm>
          <a:prstGeom prst="rect">
            <a:avLst/>
          </a:prstGeom>
          <a:noFill/>
        </p:spPr>
        <p:txBody>
          <a:bodyPr wrap="none" lIns="128016" tIns="64008" rIns="128016" bIns="64008" rtlCol="0">
            <a:prstTxWarp prst="textPlain">
              <a:avLst/>
            </a:prstTxWarp>
            <a:spAutoFit/>
          </a:bodyPr>
          <a:lstStyle/>
          <a:p>
            <a:r>
              <a:rPr lang="ja-JP" altLang="en-US" sz="2800" dirty="0" smtClean="0">
                <a:ln>
                  <a:solidFill>
                    <a:schemeClr val="bg1"/>
                  </a:solidFill>
                </a:ln>
                <a:latin typeface="HGP創英角ｺﾞｼｯｸUB" pitchFamily="50" charset="-128"/>
                <a:ea typeface="HGP創英角ｺﾞｼｯｸUB" pitchFamily="50" charset="-128"/>
              </a:rPr>
              <a:t>で</a:t>
            </a:r>
            <a:endParaRPr lang="ja-JP" altLang="en-US" sz="2800" dirty="0">
              <a:ln>
                <a:solidFill>
                  <a:schemeClr val="bg1"/>
                </a:solidFill>
              </a:ln>
              <a:latin typeface="HGP創英角ｺﾞｼｯｸUB" pitchFamily="50" charset="-128"/>
              <a:ea typeface="HGP創英角ｺﾞｼｯｸUB" pitchFamily="50" charset="-128"/>
            </a:endParaRPr>
          </a:p>
        </p:txBody>
      </p:sp>
      <p:sp>
        <p:nvSpPr>
          <p:cNvPr id="13" name="テキスト ボックス 12"/>
          <p:cNvSpPr txBox="1"/>
          <p:nvPr/>
        </p:nvSpPr>
        <p:spPr>
          <a:xfrm>
            <a:off x="1523889" y="526645"/>
            <a:ext cx="4452319" cy="907301"/>
          </a:xfrm>
          <a:prstGeom prst="rect">
            <a:avLst/>
          </a:prstGeom>
          <a:noFill/>
        </p:spPr>
        <p:txBody>
          <a:bodyPr wrap="none" lIns="128016" tIns="64008" rIns="128016" bIns="64008" rtlCol="0">
            <a:prstTxWarp prst="textPlain">
              <a:avLst/>
            </a:prstTxWarp>
            <a:spAutoFit/>
          </a:bodyPr>
          <a:lstStyle/>
          <a:p>
            <a:r>
              <a:rPr lang="ja-JP" altLang="en-US" sz="2800" dirty="0" smtClean="0">
                <a:ln w="76200">
                  <a:solidFill>
                    <a:schemeClr val="tx1"/>
                  </a:solidFill>
                </a:ln>
                <a:solidFill>
                  <a:srgbClr val="FFFF00"/>
                </a:solidFill>
                <a:latin typeface="HGP創英角ｺﾞｼｯｸUB" pitchFamily="50" charset="-128"/>
                <a:ea typeface="HGP創英角ｺﾞｼｯｸUB" pitchFamily="50" charset="-128"/>
              </a:rPr>
              <a:t>持続化補助金</a:t>
            </a:r>
            <a:endParaRPr lang="ja-JP" altLang="en-US" sz="2800" dirty="0">
              <a:ln w="76200">
                <a:solidFill>
                  <a:schemeClr val="tx1"/>
                </a:solidFill>
              </a:ln>
              <a:solidFill>
                <a:srgbClr val="FFFF00"/>
              </a:solidFill>
              <a:latin typeface="HGP創英角ｺﾞｼｯｸUB" pitchFamily="50" charset="-128"/>
              <a:ea typeface="HGP創英角ｺﾞｼｯｸUB" pitchFamily="50" charset="-128"/>
            </a:endParaRPr>
          </a:p>
        </p:txBody>
      </p:sp>
      <p:sp>
        <p:nvSpPr>
          <p:cNvPr id="14" name="テキスト ボックス 13"/>
          <p:cNvSpPr txBox="1"/>
          <p:nvPr/>
        </p:nvSpPr>
        <p:spPr>
          <a:xfrm>
            <a:off x="1513232" y="526645"/>
            <a:ext cx="4452319" cy="907301"/>
          </a:xfrm>
          <a:prstGeom prst="rect">
            <a:avLst/>
          </a:prstGeom>
          <a:noFill/>
        </p:spPr>
        <p:txBody>
          <a:bodyPr wrap="none" lIns="128016" tIns="64008" rIns="128016" bIns="64008" rtlCol="0">
            <a:prstTxWarp prst="textPlain">
              <a:avLst/>
            </a:prstTxWarp>
            <a:spAutoFit/>
          </a:bodyPr>
          <a:lstStyle/>
          <a:p>
            <a:r>
              <a:rPr lang="ja-JP" altLang="en-US" sz="2800" dirty="0" smtClean="0">
                <a:ln>
                  <a:solidFill>
                    <a:schemeClr val="bg1"/>
                  </a:solidFill>
                </a:ln>
                <a:solidFill>
                  <a:srgbClr val="FF0000"/>
                </a:solidFill>
                <a:latin typeface="HGP創英角ｺﾞｼｯｸUB" pitchFamily="50" charset="-128"/>
                <a:ea typeface="HGP創英角ｺﾞｼｯｸUB" pitchFamily="50" charset="-128"/>
              </a:rPr>
              <a:t>持続化補助金</a:t>
            </a:r>
            <a:endParaRPr lang="ja-JP" altLang="en-US" sz="2800" dirty="0">
              <a:ln>
                <a:solidFill>
                  <a:schemeClr val="bg1"/>
                </a:solidFill>
              </a:ln>
              <a:solidFill>
                <a:srgbClr val="FF0000"/>
              </a:solidFill>
              <a:latin typeface="HGP創英角ｺﾞｼｯｸUB" pitchFamily="50" charset="-128"/>
              <a:ea typeface="HGP創英角ｺﾞｼｯｸUB" pitchFamily="50" charset="-128"/>
            </a:endParaRPr>
          </a:p>
        </p:txBody>
      </p:sp>
      <p:sp>
        <p:nvSpPr>
          <p:cNvPr id="15" name="テキスト ボックス 14"/>
          <p:cNvSpPr txBox="1"/>
          <p:nvPr/>
        </p:nvSpPr>
        <p:spPr>
          <a:xfrm>
            <a:off x="6480264" y="576520"/>
            <a:ext cx="4452319" cy="907301"/>
          </a:xfrm>
          <a:prstGeom prst="rect">
            <a:avLst/>
          </a:prstGeom>
          <a:noFill/>
        </p:spPr>
        <p:txBody>
          <a:bodyPr wrap="none" lIns="128016" tIns="64008" rIns="128016" bIns="64008" rtlCol="0">
            <a:prstTxWarp prst="textPlain">
              <a:avLst/>
            </a:prstTxWarp>
            <a:spAutoFit/>
          </a:bodyPr>
          <a:lstStyle/>
          <a:p>
            <a:r>
              <a:rPr lang="ja-JP" altLang="en-US" sz="2800" dirty="0" smtClean="0">
                <a:ln w="76200">
                  <a:solidFill>
                    <a:schemeClr val="tx1"/>
                  </a:solidFill>
                </a:ln>
                <a:solidFill>
                  <a:srgbClr val="FFFF00"/>
                </a:solidFill>
                <a:latin typeface="HGP創英角ｺﾞｼｯｸUB" pitchFamily="50" charset="-128"/>
                <a:ea typeface="HGP創英角ｺﾞｼｯｸUB" pitchFamily="50" charset="-128"/>
              </a:rPr>
              <a:t>キャッシュを生むモデル</a:t>
            </a:r>
            <a:endParaRPr lang="ja-JP" altLang="en-US" sz="2800" dirty="0">
              <a:ln w="76200">
                <a:solidFill>
                  <a:schemeClr val="tx1"/>
                </a:solidFill>
              </a:ln>
              <a:solidFill>
                <a:srgbClr val="FFFF00"/>
              </a:solidFill>
              <a:latin typeface="HGP創英角ｺﾞｼｯｸUB" pitchFamily="50" charset="-128"/>
              <a:ea typeface="HGP創英角ｺﾞｼｯｸUB" pitchFamily="50" charset="-128"/>
            </a:endParaRPr>
          </a:p>
        </p:txBody>
      </p:sp>
      <p:sp>
        <p:nvSpPr>
          <p:cNvPr id="16" name="テキスト ボックス 15"/>
          <p:cNvSpPr txBox="1"/>
          <p:nvPr/>
        </p:nvSpPr>
        <p:spPr>
          <a:xfrm>
            <a:off x="6450675" y="566530"/>
            <a:ext cx="4452319" cy="907301"/>
          </a:xfrm>
          <a:prstGeom prst="rect">
            <a:avLst/>
          </a:prstGeom>
          <a:noFill/>
        </p:spPr>
        <p:txBody>
          <a:bodyPr wrap="none" lIns="128016" tIns="64008" rIns="128016" bIns="64008" rtlCol="0">
            <a:prstTxWarp prst="textPlain">
              <a:avLst/>
            </a:prstTxWarp>
            <a:spAutoFit/>
          </a:bodyPr>
          <a:lstStyle/>
          <a:p>
            <a:r>
              <a:rPr lang="ja-JP" altLang="en-US" sz="2800" dirty="0" smtClean="0">
                <a:ln w="19050">
                  <a:solidFill>
                    <a:schemeClr val="bg1"/>
                  </a:solidFill>
                </a:ln>
                <a:solidFill>
                  <a:srgbClr val="FFC000"/>
                </a:solidFill>
                <a:latin typeface="HGP創英角ｺﾞｼｯｸUB" pitchFamily="50" charset="-128"/>
                <a:ea typeface="HGP創英角ｺﾞｼｯｸUB" pitchFamily="50" charset="-128"/>
              </a:rPr>
              <a:t>キャッシュを生むモデル</a:t>
            </a:r>
            <a:endParaRPr lang="ja-JP" altLang="en-US" sz="2800" dirty="0">
              <a:ln w="19050">
                <a:solidFill>
                  <a:schemeClr val="bg1"/>
                </a:solidFill>
              </a:ln>
              <a:solidFill>
                <a:srgbClr val="FFC000"/>
              </a:solidFill>
              <a:latin typeface="HGP創英角ｺﾞｼｯｸUB" pitchFamily="50" charset="-128"/>
              <a:ea typeface="HGP創英角ｺﾞｼｯｸUB" pitchFamily="50" charset="-128"/>
            </a:endParaRPr>
          </a:p>
        </p:txBody>
      </p:sp>
      <p:sp>
        <p:nvSpPr>
          <p:cNvPr id="17" name="テキスト ボックス 16"/>
          <p:cNvSpPr txBox="1"/>
          <p:nvPr/>
        </p:nvSpPr>
        <p:spPr>
          <a:xfrm rot="20978835">
            <a:off x="-37819" y="364592"/>
            <a:ext cx="1566583" cy="1175706"/>
          </a:xfrm>
          <a:prstGeom prst="rect">
            <a:avLst/>
          </a:prstGeom>
          <a:noFill/>
        </p:spPr>
        <p:txBody>
          <a:bodyPr wrap="none" lIns="128016" tIns="64008" rIns="128016" bIns="64008" rtlCol="0">
            <a:spAutoFit/>
          </a:bodyPr>
          <a:lstStyle/>
          <a:p>
            <a:pPr algn="ctr"/>
            <a:r>
              <a:rPr lang="ja-JP" altLang="en-US" sz="3400" dirty="0" smtClean="0">
                <a:ln w="76200">
                  <a:solidFill>
                    <a:schemeClr val="bg1"/>
                  </a:solidFill>
                </a:ln>
                <a:solidFill>
                  <a:srgbClr val="FFFF00"/>
                </a:solidFill>
                <a:latin typeface="HGP創英角ｺﾞｼｯｸUB" pitchFamily="50" charset="-128"/>
                <a:ea typeface="HGP創英角ｺﾞｼｯｸUB" pitchFamily="50" charset="-128"/>
              </a:rPr>
              <a:t>補助金</a:t>
            </a:r>
            <a:endParaRPr lang="en-US" altLang="ja-JP" sz="3400" dirty="0" smtClean="0">
              <a:ln w="76200">
                <a:solidFill>
                  <a:schemeClr val="bg1"/>
                </a:solidFill>
              </a:ln>
              <a:solidFill>
                <a:srgbClr val="FFFF00"/>
              </a:solidFill>
              <a:latin typeface="HGP創英角ｺﾞｼｯｸUB" pitchFamily="50" charset="-128"/>
              <a:ea typeface="HGP創英角ｺﾞｼｯｸUB" pitchFamily="50" charset="-128"/>
            </a:endParaRPr>
          </a:p>
          <a:p>
            <a:pPr algn="ctr"/>
            <a:r>
              <a:rPr lang="ja-JP" altLang="en-US" sz="3400" dirty="0" smtClean="0">
                <a:ln w="76200">
                  <a:solidFill>
                    <a:schemeClr val="bg1"/>
                  </a:solidFill>
                </a:ln>
                <a:solidFill>
                  <a:srgbClr val="FFFF00"/>
                </a:solidFill>
                <a:latin typeface="HGP創英角ｺﾞｼｯｸUB" pitchFamily="50" charset="-128"/>
                <a:ea typeface="HGP創英角ｺﾞｼｯｸUB" pitchFamily="50" charset="-128"/>
              </a:rPr>
              <a:t>決定</a:t>
            </a:r>
            <a:r>
              <a:rPr lang="en-US" altLang="ja-JP" sz="3400" dirty="0" smtClean="0">
                <a:ln w="76200">
                  <a:solidFill>
                    <a:schemeClr val="bg1"/>
                  </a:solidFill>
                </a:ln>
                <a:solidFill>
                  <a:srgbClr val="FFFF00"/>
                </a:solidFill>
                <a:latin typeface="HGP創英角ｺﾞｼｯｸUB" pitchFamily="50" charset="-128"/>
                <a:ea typeface="HGP創英角ｺﾞｼｯｸUB" pitchFamily="50" charset="-128"/>
              </a:rPr>
              <a:t>!!</a:t>
            </a:r>
            <a:endParaRPr lang="ja-JP" altLang="en-US" sz="3400" dirty="0">
              <a:ln w="76200">
                <a:solidFill>
                  <a:schemeClr val="bg1"/>
                </a:solidFill>
              </a:ln>
              <a:solidFill>
                <a:srgbClr val="FFFF00"/>
              </a:solidFill>
              <a:latin typeface="HGP創英角ｺﾞｼｯｸUB" pitchFamily="50" charset="-128"/>
              <a:ea typeface="HGP創英角ｺﾞｼｯｸUB" pitchFamily="50" charset="-128"/>
            </a:endParaRPr>
          </a:p>
        </p:txBody>
      </p:sp>
      <p:sp>
        <p:nvSpPr>
          <p:cNvPr id="18" name="テキスト ボックス 17"/>
          <p:cNvSpPr txBox="1"/>
          <p:nvPr/>
        </p:nvSpPr>
        <p:spPr>
          <a:xfrm rot="20978835">
            <a:off x="-54444" y="362296"/>
            <a:ext cx="1566583" cy="1175706"/>
          </a:xfrm>
          <a:prstGeom prst="rect">
            <a:avLst/>
          </a:prstGeom>
          <a:noFill/>
        </p:spPr>
        <p:txBody>
          <a:bodyPr wrap="none" lIns="128016" tIns="64008" rIns="128016" bIns="64008" rtlCol="0">
            <a:spAutoFit/>
          </a:bodyPr>
          <a:lstStyle/>
          <a:p>
            <a:pPr algn="ctr"/>
            <a:r>
              <a:rPr lang="ja-JP" altLang="en-US" sz="3400" dirty="0" smtClean="0">
                <a:ln w="12700">
                  <a:solidFill>
                    <a:schemeClr val="tx1"/>
                  </a:solidFill>
                </a:ln>
                <a:solidFill>
                  <a:srgbClr val="FFFF00"/>
                </a:solidFill>
                <a:latin typeface="HGP創英角ｺﾞｼｯｸUB" pitchFamily="50" charset="-128"/>
                <a:ea typeface="HGP創英角ｺﾞｼｯｸUB" pitchFamily="50" charset="-128"/>
              </a:rPr>
              <a:t>補助金</a:t>
            </a:r>
            <a:endParaRPr lang="en-US" altLang="ja-JP" sz="3400" dirty="0" smtClean="0">
              <a:ln w="12700">
                <a:solidFill>
                  <a:schemeClr val="tx1"/>
                </a:solidFill>
              </a:ln>
              <a:solidFill>
                <a:srgbClr val="FFFF00"/>
              </a:solidFill>
              <a:latin typeface="HGP創英角ｺﾞｼｯｸUB" pitchFamily="50" charset="-128"/>
              <a:ea typeface="HGP創英角ｺﾞｼｯｸUB" pitchFamily="50" charset="-128"/>
            </a:endParaRPr>
          </a:p>
          <a:p>
            <a:pPr algn="ctr"/>
            <a:r>
              <a:rPr lang="ja-JP" altLang="en-US" sz="3400" dirty="0" smtClean="0">
                <a:ln w="12700">
                  <a:solidFill>
                    <a:schemeClr val="tx1"/>
                  </a:solidFill>
                </a:ln>
                <a:solidFill>
                  <a:srgbClr val="FFFF00"/>
                </a:solidFill>
                <a:latin typeface="HGP創英角ｺﾞｼｯｸUB" pitchFamily="50" charset="-128"/>
                <a:ea typeface="HGP創英角ｺﾞｼｯｸUB" pitchFamily="50" charset="-128"/>
              </a:rPr>
              <a:t>決定</a:t>
            </a:r>
            <a:r>
              <a:rPr lang="en-US" altLang="ja-JP" sz="3400" dirty="0" smtClean="0">
                <a:ln w="12700">
                  <a:solidFill>
                    <a:schemeClr val="tx1"/>
                  </a:solidFill>
                </a:ln>
                <a:solidFill>
                  <a:srgbClr val="FFFF00"/>
                </a:solidFill>
                <a:latin typeface="HGP創英角ｺﾞｼｯｸUB" pitchFamily="50" charset="-128"/>
                <a:ea typeface="HGP創英角ｺﾞｼｯｸUB" pitchFamily="50" charset="-128"/>
              </a:rPr>
              <a:t>!!</a:t>
            </a:r>
            <a:endParaRPr lang="ja-JP" altLang="en-US" sz="3400" dirty="0">
              <a:ln w="12700">
                <a:solidFill>
                  <a:schemeClr val="tx1"/>
                </a:solidFill>
              </a:ln>
              <a:solidFill>
                <a:srgbClr val="FFFF00"/>
              </a:solidFill>
              <a:latin typeface="HGP創英角ｺﾞｼｯｸUB" pitchFamily="50" charset="-128"/>
              <a:ea typeface="HGP創英角ｺﾞｼｯｸUB" pitchFamily="50" charset="-128"/>
            </a:endParaRPr>
          </a:p>
        </p:txBody>
      </p:sp>
      <p:sp>
        <p:nvSpPr>
          <p:cNvPr id="19" name="テキスト ボックス 18"/>
          <p:cNvSpPr txBox="1"/>
          <p:nvPr/>
        </p:nvSpPr>
        <p:spPr>
          <a:xfrm>
            <a:off x="10899332" y="576520"/>
            <a:ext cx="1764000" cy="907301"/>
          </a:xfrm>
          <a:prstGeom prst="rect">
            <a:avLst/>
          </a:prstGeom>
          <a:noFill/>
        </p:spPr>
        <p:txBody>
          <a:bodyPr wrap="none" lIns="128016" tIns="64008" rIns="128016" bIns="64008" rtlCol="0">
            <a:prstTxWarp prst="textPlain">
              <a:avLst/>
            </a:prstTxWarp>
            <a:spAutoFit/>
          </a:bodyPr>
          <a:lstStyle/>
          <a:p>
            <a:r>
              <a:rPr lang="ja-JP" altLang="en-US" sz="2800" dirty="0" smtClean="0">
                <a:ln w="76200">
                  <a:solidFill>
                    <a:schemeClr val="tx1"/>
                  </a:solidFill>
                </a:ln>
                <a:solidFill>
                  <a:srgbClr val="FFFF00"/>
                </a:solidFill>
                <a:latin typeface="HGP創英角ｺﾞｼｯｸUB" pitchFamily="50" charset="-128"/>
                <a:ea typeface="HGP創英角ｺﾞｼｯｸUB" pitchFamily="50" charset="-128"/>
              </a:rPr>
              <a:t>大公開</a:t>
            </a:r>
            <a:r>
              <a:rPr lang="en-US" altLang="ja-JP" sz="2800" dirty="0" smtClean="0">
                <a:ln w="76200">
                  <a:solidFill>
                    <a:schemeClr val="tx1"/>
                  </a:solidFill>
                </a:ln>
                <a:solidFill>
                  <a:srgbClr val="FFFF00"/>
                </a:solidFill>
                <a:latin typeface="HGP創英角ｺﾞｼｯｸUB" pitchFamily="50" charset="-128"/>
                <a:ea typeface="HGP創英角ｺﾞｼｯｸUB" pitchFamily="50" charset="-128"/>
              </a:rPr>
              <a:t>!!</a:t>
            </a:r>
            <a:endParaRPr lang="ja-JP" altLang="en-US" sz="2800" dirty="0">
              <a:ln w="76200">
                <a:solidFill>
                  <a:schemeClr val="tx1"/>
                </a:solidFill>
              </a:ln>
              <a:solidFill>
                <a:srgbClr val="FFFF00"/>
              </a:solidFill>
              <a:latin typeface="HGP創英角ｺﾞｼｯｸUB" pitchFamily="50" charset="-128"/>
              <a:ea typeface="HGP創英角ｺﾞｼｯｸUB" pitchFamily="50" charset="-128"/>
            </a:endParaRPr>
          </a:p>
        </p:txBody>
      </p:sp>
      <p:sp>
        <p:nvSpPr>
          <p:cNvPr id="20" name="テキスト ボックス 19"/>
          <p:cNvSpPr txBox="1"/>
          <p:nvPr/>
        </p:nvSpPr>
        <p:spPr>
          <a:xfrm>
            <a:off x="10869743" y="576520"/>
            <a:ext cx="1764000" cy="907301"/>
          </a:xfrm>
          <a:prstGeom prst="rect">
            <a:avLst/>
          </a:prstGeom>
          <a:noFill/>
        </p:spPr>
        <p:txBody>
          <a:bodyPr wrap="none" lIns="128016" tIns="64008" rIns="128016" bIns="64008" rtlCol="0">
            <a:prstTxWarp prst="textPlain">
              <a:avLst/>
            </a:prstTxWarp>
            <a:spAutoFit/>
          </a:bodyPr>
          <a:lstStyle/>
          <a:p>
            <a:r>
              <a:rPr lang="ja-JP" altLang="en-US" sz="2800" dirty="0">
                <a:ln w="19050">
                  <a:solidFill>
                    <a:schemeClr val="bg1"/>
                  </a:solidFill>
                </a:ln>
                <a:latin typeface="HGP創英角ｺﾞｼｯｸUB" pitchFamily="50" charset="-128"/>
                <a:ea typeface="HGP創英角ｺﾞｼｯｸUB" pitchFamily="50" charset="-128"/>
              </a:rPr>
              <a:t>大公開</a:t>
            </a:r>
            <a:r>
              <a:rPr lang="en-US" altLang="ja-JP" sz="2800" dirty="0">
                <a:ln w="19050">
                  <a:solidFill>
                    <a:schemeClr val="bg1"/>
                  </a:solidFill>
                </a:ln>
                <a:latin typeface="HGP創英角ｺﾞｼｯｸUB" pitchFamily="50" charset="-128"/>
                <a:ea typeface="HGP創英角ｺﾞｼｯｸUB" pitchFamily="50" charset="-128"/>
              </a:rPr>
              <a:t>!!</a:t>
            </a:r>
            <a:endParaRPr lang="ja-JP" altLang="en-US" sz="2800" dirty="0">
              <a:ln w="19050">
                <a:solidFill>
                  <a:schemeClr val="bg1"/>
                </a:solidFill>
              </a:ln>
              <a:latin typeface="HGP創英角ｺﾞｼｯｸUB" pitchFamily="50" charset="-128"/>
              <a:ea typeface="HGP創英角ｺﾞｼｯｸUB" pitchFamily="50" charset="-128"/>
            </a:endParaRPr>
          </a:p>
        </p:txBody>
      </p:sp>
      <p:sp>
        <p:nvSpPr>
          <p:cNvPr id="22" name="円形吹き出し 21"/>
          <p:cNvSpPr/>
          <p:nvPr/>
        </p:nvSpPr>
        <p:spPr>
          <a:xfrm rot="813048">
            <a:off x="46413" y="1784777"/>
            <a:ext cx="1056114" cy="1034982"/>
          </a:xfrm>
          <a:prstGeom prst="wedgeEllipseCallout">
            <a:avLst>
              <a:gd name="adj1" fmla="val 53391"/>
              <a:gd name="adj2" fmla="val 31373"/>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lIns="128016" tIns="64008" rIns="128016" bIns="64008" rtlCol="0" anchor="ctr"/>
          <a:lstStyle/>
          <a:p>
            <a:pPr algn="ctr"/>
            <a:endParaRPr kumimoji="1" lang="ja-JP" altLang="en-US">
              <a:effectLst>
                <a:glow rad="101600">
                  <a:schemeClr val="bg1">
                    <a:alpha val="60000"/>
                  </a:schemeClr>
                </a:glow>
              </a:effectLst>
            </a:endParaRPr>
          </a:p>
        </p:txBody>
      </p:sp>
      <p:sp>
        <p:nvSpPr>
          <p:cNvPr id="23" name="円形吹き出し 22"/>
          <p:cNvSpPr/>
          <p:nvPr/>
        </p:nvSpPr>
        <p:spPr>
          <a:xfrm rot="813048">
            <a:off x="46415" y="2994511"/>
            <a:ext cx="1056114" cy="1034982"/>
          </a:xfrm>
          <a:prstGeom prst="wedgeEllipseCallout">
            <a:avLst>
              <a:gd name="adj1" fmla="val 53391"/>
              <a:gd name="adj2" fmla="val 31373"/>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lIns="128016" tIns="64008" rIns="128016" bIns="64008" rtlCol="0" anchor="ctr"/>
          <a:lstStyle/>
          <a:p>
            <a:pPr algn="ctr"/>
            <a:endParaRPr kumimoji="1" lang="ja-JP" altLang="en-US">
              <a:effectLst>
                <a:glow rad="101600">
                  <a:schemeClr val="bg1">
                    <a:alpha val="60000"/>
                  </a:schemeClr>
                </a:glow>
              </a:effectLst>
            </a:endParaRPr>
          </a:p>
        </p:txBody>
      </p:sp>
      <p:sp>
        <p:nvSpPr>
          <p:cNvPr id="24" name="円形吹き出し 23"/>
          <p:cNvSpPr/>
          <p:nvPr/>
        </p:nvSpPr>
        <p:spPr>
          <a:xfrm rot="813048">
            <a:off x="46415" y="4248677"/>
            <a:ext cx="1056114" cy="1034982"/>
          </a:xfrm>
          <a:prstGeom prst="wedgeEllipseCallout">
            <a:avLst>
              <a:gd name="adj1" fmla="val 53391"/>
              <a:gd name="adj2" fmla="val 31373"/>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lIns="128016" tIns="64008" rIns="128016" bIns="64008" rtlCol="0" anchor="ctr"/>
          <a:lstStyle/>
          <a:p>
            <a:pPr algn="ctr"/>
            <a:endParaRPr kumimoji="1" lang="ja-JP" altLang="en-US">
              <a:effectLst>
                <a:glow rad="101600">
                  <a:schemeClr val="bg1">
                    <a:alpha val="60000"/>
                  </a:schemeClr>
                </a:glow>
              </a:effectLst>
            </a:endParaRPr>
          </a:p>
        </p:txBody>
      </p:sp>
      <p:sp>
        <p:nvSpPr>
          <p:cNvPr id="25" name="円形吹き出し 24"/>
          <p:cNvSpPr/>
          <p:nvPr/>
        </p:nvSpPr>
        <p:spPr>
          <a:xfrm rot="813048">
            <a:off x="46418" y="5458410"/>
            <a:ext cx="1056114" cy="1034982"/>
          </a:xfrm>
          <a:prstGeom prst="wedgeEllipseCallout">
            <a:avLst>
              <a:gd name="adj1" fmla="val 53391"/>
              <a:gd name="adj2" fmla="val 31373"/>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lIns="128016" tIns="64008" rIns="128016" bIns="64008" rtlCol="0" anchor="ctr"/>
          <a:lstStyle/>
          <a:p>
            <a:pPr algn="ctr"/>
            <a:endParaRPr kumimoji="1" lang="ja-JP" altLang="en-US">
              <a:effectLst>
                <a:glow rad="101600">
                  <a:schemeClr val="bg1">
                    <a:alpha val="60000"/>
                  </a:schemeClr>
                </a:glow>
              </a:effectLst>
            </a:endParaRPr>
          </a:p>
        </p:txBody>
      </p:sp>
      <p:sp>
        <p:nvSpPr>
          <p:cNvPr id="26" name="テキスト ボックス 25"/>
          <p:cNvSpPr txBox="1"/>
          <p:nvPr/>
        </p:nvSpPr>
        <p:spPr>
          <a:xfrm>
            <a:off x="957866" y="1673354"/>
            <a:ext cx="704808" cy="6369756"/>
          </a:xfrm>
          <a:prstGeom prst="rect">
            <a:avLst/>
          </a:prstGeom>
          <a:noFill/>
        </p:spPr>
        <p:txBody>
          <a:bodyPr vert="eaVert" wrap="none" lIns="128016" tIns="64008" rIns="128016" bIns="64008" rtlCol="0">
            <a:spAutoFit/>
          </a:bodyPr>
          <a:lstStyle/>
          <a:p>
            <a:pPr algn="ctr"/>
            <a:r>
              <a:rPr lang="ja-JP" altLang="en-US" sz="2900" b="1" dirty="0" smtClean="0">
                <a:ln w="57150">
                  <a:solidFill>
                    <a:schemeClr val="tx1"/>
                  </a:solidFill>
                </a:ln>
                <a:latin typeface="HGP創英角ｺﾞｼｯｸUB" pitchFamily="50" charset="-128"/>
                <a:ea typeface="HGP創英角ｺﾞｼｯｸUB" pitchFamily="50" charset="-128"/>
              </a:rPr>
              <a:t>社長</a:t>
            </a:r>
            <a:r>
              <a:rPr lang="en-US" altLang="ja-JP" sz="2900" b="1" dirty="0" smtClean="0">
                <a:ln w="57150">
                  <a:solidFill>
                    <a:schemeClr val="tx1"/>
                  </a:solidFill>
                </a:ln>
                <a:latin typeface="HGP創英角ｺﾞｼｯｸUB" pitchFamily="50" charset="-128"/>
                <a:ea typeface="HGP創英角ｺﾞｼｯｸUB" pitchFamily="50" charset="-128"/>
              </a:rPr>
              <a:t>!</a:t>
            </a:r>
            <a:r>
              <a:rPr lang="ja-JP" altLang="en-US" sz="2900" b="1" dirty="0" smtClean="0">
                <a:ln w="57150">
                  <a:solidFill>
                    <a:schemeClr val="tx1"/>
                  </a:solidFill>
                </a:ln>
                <a:latin typeface="HGP創英角ｺﾞｼｯｸUB" pitchFamily="50" charset="-128"/>
                <a:ea typeface="HGP創英角ｺﾞｼｯｸUB" pitchFamily="50" charset="-128"/>
              </a:rPr>
              <a:t>このセミナーで全てお答えします！</a:t>
            </a:r>
            <a:endParaRPr lang="ja-JP" altLang="en-US" sz="2900" b="1" dirty="0">
              <a:ln w="57150">
                <a:solidFill>
                  <a:schemeClr val="tx1"/>
                </a:solidFill>
              </a:ln>
              <a:latin typeface="HGP創英角ｺﾞｼｯｸUB" pitchFamily="50" charset="-128"/>
              <a:ea typeface="HGP創英角ｺﾞｼｯｸUB" pitchFamily="50" charset="-128"/>
            </a:endParaRPr>
          </a:p>
        </p:txBody>
      </p:sp>
      <p:sp>
        <p:nvSpPr>
          <p:cNvPr id="27" name="テキスト ボックス 26"/>
          <p:cNvSpPr txBox="1"/>
          <p:nvPr/>
        </p:nvSpPr>
        <p:spPr>
          <a:xfrm>
            <a:off x="950166" y="1683758"/>
            <a:ext cx="704808" cy="6369756"/>
          </a:xfrm>
          <a:prstGeom prst="rect">
            <a:avLst/>
          </a:prstGeom>
          <a:noFill/>
        </p:spPr>
        <p:txBody>
          <a:bodyPr vert="eaVert" wrap="none" lIns="128016" tIns="64008" rIns="128016" bIns="64008" rtlCol="0">
            <a:spAutoFit/>
          </a:bodyPr>
          <a:lstStyle/>
          <a:p>
            <a:pPr algn="ctr"/>
            <a:r>
              <a:rPr lang="ja-JP" altLang="en-US" sz="2900" b="1" dirty="0" smtClean="0">
                <a:ln w="3175">
                  <a:solidFill>
                    <a:schemeClr val="bg1"/>
                  </a:solidFill>
                </a:ln>
                <a:solidFill>
                  <a:srgbClr val="FF0000"/>
                </a:solidFill>
                <a:latin typeface="HGP創英角ｺﾞｼｯｸUB" pitchFamily="50" charset="-128"/>
                <a:ea typeface="HGP創英角ｺﾞｼｯｸUB" pitchFamily="50" charset="-128"/>
              </a:rPr>
              <a:t>社長</a:t>
            </a:r>
            <a:r>
              <a:rPr lang="en-US" altLang="ja-JP" sz="2900" b="1" dirty="0" smtClean="0">
                <a:ln w="3175">
                  <a:solidFill>
                    <a:schemeClr val="bg1"/>
                  </a:solidFill>
                </a:ln>
                <a:solidFill>
                  <a:srgbClr val="FF0000"/>
                </a:solidFill>
                <a:latin typeface="HGP創英角ｺﾞｼｯｸUB" pitchFamily="50" charset="-128"/>
                <a:ea typeface="HGP創英角ｺﾞｼｯｸUB" pitchFamily="50" charset="-128"/>
              </a:rPr>
              <a:t>!</a:t>
            </a:r>
            <a:r>
              <a:rPr lang="ja-JP" altLang="en-US" sz="2900" b="1" dirty="0" smtClean="0">
                <a:ln w="3175">
                  <a:solidFill>
                    <a:schemeClr val="bg1"/>
                  </a:solidFill>
                </a:ln>
                <a:solidFill>
                  <a:srgbClr val="FF0000"/>
                </a:solidFill>
                <a:latin typeface="HGP創英角ｺﾞｼｯｸUB" pitchFamily="50" charset="-128"/>
                <a:ea typeface="HGP創英角ｺﾞｼｯｸUB" pitchFamily="50" charset="-128"/>
              </a:rPr>
              <a:t>このセミナーで全てお答えします！</a:t>
            </a:r>
            <a:endParaRPr lang="ja-JP" altLang="en-US" sz="2900" b="1" dirty="0">
              <a:ln w="3175">
                <a:solidFill>
                  <a:schemeClr val="bg1"/>
                </a:solidFill>
              </a:ln>
              <a:solidFill>
                <a:srgbClr val="FF0000"/>
              </a:solidFill>
              <a:latin typeface="HGP創英角ｺﾞｼｯｸUB" pitchFamily="50" charset="-128"/>
              <a:ea typeface="HGP創英角ｺﾞｼｯｸUB" pitchFamily="50" charset="-128"/>
            </a:endParaRPr>
          </a:p>
        </p:txBody>
      </p:sp>
      <p:pic>
        <p:nvPicPr>
          <p:cNvPr id="2051" name="Picture 3" descr="C:\Users\F1524\Desktop\152_150112190745_4607.png"/>
          <p:cNvPicPr>
            <a:picLocks noChangeAspect="1" noChangeArrowheads="1"/>
          </p:cNvPicPr>
          <p:nvPr/>
        </p:nvPicPr>
        <p:blipFill>
          <a:blip r:embed="rId3" cstate="print"/>
          <a:srcRect/>
          <a:stretch>
            <a:fillRect/>
          </a:stretch>
        </p:blipFill>
        <p:spPr bwMode="auto">
          <a:xfrm>
            <a:off x="-149384" y="6108302"/>
            <a:ext cx="1593810" cy="3187621"/>
          </a:xfrm>
          <a:prstGeom prst="rect">
            <a:avLst/>
          </a:prstGeom>
          <a:noFill/>
        </p:spPr>
      </p:pic>
      <p:sp>
        <p:nvSpPr>
          <p:cNvPr id="28" name="正方形/長方形 27"/>
          <p:cNvSpPr/>
          <p:nvPr/>
        </p:nvSpPr>
        <p:spPr>
          <a:xfrm>
            <a:off x="0" y="8026558"/>
            <a:ext cx="12801600" cy="157464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lIns="128016" tIns="64008" rIns="128016" bIns="64008" rtlCol="0" anchor="ctr"/>
          <a:lstStyle/>
          <a:p>
            <a:pPr algn="ctr"/>
            <a:endParaRPr kumimoji="1" lang="ja-JP" altLang="en-US"/>
          </a:p>
        </p:txBody>
      </p:sp>
      <p:sp>
        <p:nvSpPr>
          <p:cNvPr id="30" name="角丸四角形 29"/>
          <p:cNvSpPr/>
          <p:nvPr/>
        </p:nvSpPr>
        <p:spPr>
          <a:xfrm>
            <a:off x="1543937" y="1675453"/>
            <a:ext cx="4738126" cy="1512168"/>
          </a:xfrm>
          <a:prstGeom prst="roundRect">
            <a:avLst/>
          </a:prstGeom>
        </p:spPr>
        <p:style>
          <a:lnRef idx="1">
            <a:schemeClr val="accent6"/>
          </a:lnRef>
          <a:fillRef idx="2">
            <a:schemeClr val="accent6"/>
          </a:fillRef>
          <a:effectRef idx="1">
            <a:schemeClr val="accent6"/>
          </a:effectRef>
          <a:fontRef idx="minor">
            <a:schemeClr val="dk1"/>
          </a:fontRef>
        </p:style>
        <p:txBody>
          <a:bodyPr lIns="128016" tIns="64008" rIns="128016" bIns="64008" rtlCol="0" anchor="ctr"/>
          <a:lstStyle/>
          <a:p>
            <a:pPr algn="ctr"/>
            <a:endParaRPr kumimoji="1" lang="ja-JP" altLang="en-US"/>
          </a:p>
        </p:txBody>
      </p:sp>
      <p:sp>
        <p:nvSpPr>
          <p:cNvPr id="32" name="角丸四角形 31"/>
          <p:cNvSpPr/>
          <p:nvPr/>
        </p:nvSpPr>
        <p:spPr>
          <a:xfrm>
            <a:off x="1527312" y="3288432"/>
            <a:ext cx="4738126" cy="2117035"/>
          </a:xfrm>
          <a:prstGeom prst="roundRect">
            <a:avLst>
              <a:gd name="adj" fmla="val 9055"/>
            </a:avLst>
          </a:prstGeom>
        </p:spPr>
        <p:style>
          <a:lnRef idx="1">
            <a:schemeClr val="accent6"/>
          </a:lnRef>
          <a:fillRef idx="2">
            <a:schemeClr val="accent6"/>
          </a:fillRef>
          <a:effectRef idx="1">
            <a:schemeClr val="accent6"/>
          </a:effectRef>
          <a:fontRef idx="minor">
            <a:schemeClr val="dk1"/>
          </a:fontRef>
        </p:style>
        <p:txBody>
          <a:bodyPr lIns="128016" tIns="64008" rIns="128016" bIns="64008" rtlCol="0" anchor="ctr"/>
          <a:lstStyle/>
          <a:p>
            <a:pPr algn="ctr"/>
            <a:endParaRPr kumimoji="1" lang="ja-JP" altLang="en-US"/>
          </a:p>
        </p:txBody>
      </p:sp>
      <p:sp>
        <p:nvSpPr>
          <p:cNvPr id="35" name="テキスト ボックス 34"/>
          <p:cNvSpPr txBox="1"/>
          <p:nvPr/>
        </p:nvSpPr>
        <p:spPr>
          <a:xfrm rot="21437058">
            <a:off x="-40990" y="1938825"/>
            <a:ext cx="1258806" cy="729430"/>
          </a:xfrm>
          <a:prstGeom prst="rect">
            <a:avLst/>
          </a:prstGeom>
          <a:noFill/>
        </p:spPr>
        <p:txBody>
          <a:bodyPr wrap="none" lIns="128016" tIns="64008" rIns="128016" bIns="64008" rtlCol="0">
            <a:spAutoFit/>
          </a:bodyPr>
          <a:lstStyle/>
          <a:p>
            <a:pPr algn="ctr"/>
            <a:r>
              <a:rPr lang="ja-JP" altLang="en-US" sz="1300" dirty="0" smtClean="0">
                <a:ln w="76200">
                  <a:solidFill>
                    <a:schemeClr val="tx1"/>
                  </a:solidFill>
                </a:ln>
                <a:solidFill>
                  <a:srgbClr val="FFFF00"/>
                </a:solidFill>
                <a:latin typeface="HGP創英角ｺﾞｼｯｸUB" pitchFamily="50" charset="-128"/>
                <a:ea typeface="HGP創英角ｺﾞｼｯｸUB" pitchFamily="50" charset="-128"/>
              </a:rPr>
              <a:t>持続化補助金</a:t>
            </a:r>
            <a:endParaRPr lang="en-US" altLang="ja-JP" sz="1300" dirty="0" smtClean="0">
              <a:ln w="76200">
                <a:solidFill>
                  <a:schemeClr val="tx1"/>
                </a:solidFill>
              </a:ln>
              <a:solidFill>
                <a:srgbClr val="FFFF00"/>
              </a:solidFill>
              <a:latin typeface="HGP創英角ｺﾞｼｯｸUB" pitchFamily="50" charset="-128"/>
              <a:ea typeface="HGP創英角ｺﾞｼｯｸUB" pitchFamily="50" charset="-128"/>
            </a:endParaRPr>
          </a:p>
          <a:p>
            <a:pPr algn="ctr"/>
            <a:r>
              <a:rPr lang="ja-JP" altLang="en-US" sz="1300" dirty="0" err="1" smtClean="0">
                <a:ln w="76200">
                  <a:solidFill>
                    <a:schemeClr val="tx1"/>
                  </a:solidFill>
                </a:ln>
                <a:solidFill>
                  <a:srgbClr val="FFFF00"/>
                </a:solidFill>
                <a:latin typeface="HGP創英角ｺﾞｼｯｸUB" pitchFamily="50" charset="-128"/>
                <a:ea typeface="HGP創英角ｺﾞｼｯｸUB" pitchFamily="50" charset="-128"/>
              </a:rPr>
              <a:t>って</a:t>
            </a:r>
            <a:r>
              <a:rPr lang="ja-JP" altLang="en-US" sz="1300" dirty="0" smtClean="0">
                <a:ln w="76200">
                  <a:solidFill>
                    <a:schemeClr val="tx1"/>
                  </a:solidFill>
                </a:ln>
                <a:solidFill>
                  <a:srgbClr val="FFFF00"/>
                </a:solidFill>
                <a:latin typeface="HGP創英角ｺﾞｼｯｸUB" pitchFamily="50" charset="-128"/>
                <a:ea typeface="HGP創英角ｺﾞｼｯｸUB" pitchFamily="50" charset="-128"/>
              </a:rPr>
              <a:t>そもそも</a:t>
            </a:r>
            <a:endParaRPr lang="en-US" altLang="ja-JP" sz="1300" dirty="0" smtClean="0">
              <a:ln w="76200">
                <a:solidFill>
                  <a:schemeClr val="tx1"/>
                </a:solidFill>
              </a:ln>
              <a:solidFill>
                <a:srgbClr val="FFFF00"/>
              </a:solidFill>
              <a:latin typeface="HGP創英角ｺﾞｼｯｸUB" pitchFamily="50" charset="-128"/>
              <a:ea typeface="HGP創英角ｺﾞｼｯｸUB" pitchFamily="50" charset="-128"/>
            </a:endParaRPr>
          </a:p>
          <a:p>
            <a:pPr algn="ctr"/>
            <a:r>
              <a:rPr lang="ja-JP" altLang="en-US" sz="1300" dirty="0" smtClean="0">
                <a:ln w="76200">
                  <a:solidFill>
                    <a:schemeClr val="tx1"/>
                  </a:solidFill>
                </a:ln>
                <a:solidFill>
                  <a:srgbClr val="FFFF00"/>
                </a:solidFill>
                <a:latin typeface="HGP創英角ｺﾞｼｯｸUB" pitchFamily="50" charset="-128"/>
                <a:ea typeface="HGP創英角ｺﾞｼｯｸUB" pitchFamily="50" charset="-128"/>
              </a:rPr>
              <a:t>何なの？</a:t>
            </a:r>
            <a:endParaRPr lang="ja-JP" altLang="en-US" sz="1300" dirty="0">
              <a:ln w="76200">
                <a:solidFill>
                  <a:schemeClr val="tx1"/>
                </a:solidFill>
              </a:ln>
              <a:solidFill>
                <a:srgbClr val="FF0000"/>
              </a:solidFill>
              <a:latin typeface="HGP創英角ｺﾞｼｯｸUB" pitchFamily="50" charset="-128"/>
              <a:ea typeface="HGP創英角ｺﾞｼｯｸUB" pitchFamily="50" charset="-128"/>
            </a:endParaRPr>
          </a:p>
        </p:txBody>
      </p:sp>
      <p:sp>
        <p:nvSpPr>
          <p:cNvPr id="36" name="テキスト ボックス 35"/>
          <p:cNvSpPr txBox="1"/>
          <p:nvPr/>
        </p:nvSpPr>
        <p:spPr>
          <a:xfrm rot="21437058">
            <a:off x="-59369" y="1941058"/>
            <a:ext cx="1258806" cy="729430"/>
          </a:xfrm>
          <a:prstGeom prst="rect">
            <a:avLst/>
          </a:prstGeom>
          <a:noFill/>
        </p:spPr>
        <p:txBody>
          <a:bodyPr wrap="none" lIns="128016" tIns="64008" rIns="128016" bIns="64008" rtlCol="0">
            <a:spAutoFit/>
          </a:bodyPr>
          <a:lstStyle/>
          <a:p>
            <a:pPr algn="ctr"/>
            <a:r>
              <a:rPr lang="ja-JP" altLang="en-US" sz="1300" dirty="0" smtClean="0">
                <a:ln w="3175">
                  <a:noFill/>
                </a:ln>
                <a:solidFill>
                  <a:srgbClr val="FFFF00"/>
                </a:solidFill>
                <a:latin typeface="HGP創英角ｺﾞｼｯｸUB" pitchFamily="50" charset="-128"/>
                <a:ea typeface="HGP創英角ｺﾞｼｯｸUB" pitchFamily="50" charset="-128"/>
              </a:rPr>
              <a:t>持続化補助金</a:t>
            </a:r>
            <a:endParaRPr lang="en-US" altLang="ja-JP" sz="1300" dirty="0" smtClean="0">
              <a:ln w="3175">
                <a:noFill/>
              </a:ln>
              <a:solidFill>
                <a:srgbClr val="FFFF00"/>
              </a:solidFill>
              <a:latin typeface="HGP創英角ｺﾞｼｯｸUB" pitchFamily="50" charset="-128"/>
              <a:ea typeface="HGP創英角ｺﾞｼｯｸUB" pitchFamily="50" charset="-128"/>
            </a:endParaRPr>
          </a:p>
          <a:p>
            <a:pPr algn="ctr"/>
            <a:r>
              <a:rPr lang="ja-JP" altLang="en-US" sz="1300" dirty="0" err="1" smtClean="0">
                <a:ln w="3175">
                  <a:noFill/>
                </a:ln>
                <a:solidFill>
                  <a:srgbClr val="FFFF00"/>
                </a:solidFill>
                <a:latin typeface="HGP創英角ｺﾞｼｯｸUB" pitchFamily="50" charset="-128"/>
                <a:ea typeface="HGP創英角ｺﾞｼｯｸUB" pitchFamily="50" charset="-128"/>
              </a:rPr>
              <a:t>って</a:t>
            </a:r>
            <a:r>
              <a:rPr lang="ja-JP" altLang="en-US" sz="1300" dirty="0" smtClean="0">
                <a:ln w="3175">
                  <a:noFill/>
                </a:ln>
                <a:solidFill>
                  <a:srgbClr val="FFFF00"/>
                </a:solidFill>
                <a:latin typeface="HGP創英角ｺﾞｼｯｸUB" pitchFamily="50" charset="-128"/>
                <a:ea typeface="HGP創英角ｺﾞｼｯｸUB" pitchFamily="50" charset="-128"/>
              </a:rPr>
              <a:t>そもそも</a:t>
            </a:r>
            <a:endParaRPr lang="en-US" altLang="ja-JP" sz="1300" dirty="0" smtClean="0">
              <a:ln w="3175">
                <a:noFill/>
              </a:ln>
              <a:solidFill>
                <a:srgbClr val="FFFF00"/>
              </a:solidFill>
              <a:latin typeface="HGP創英角ｺﾞｼｯｸUB" pitchFamily="50" charset="-128"/>
              <a:ea typeface="HGP創英角ｺﾞｼｯｸUB" pitchFamily="50" charset="-128"/>
            </a:endParaRPr>
          </a:p>
          <a:p>
            <a:pPr algn="ctr"/>
            <a:r>
              <a:rPr lang="ja-JP" altLang="en-US" sz="1300" dirty="0" smtClean="0">
                <a:ln w="3175">
                  <a:noFill/>
                </a:ln>
                <a:solidFill>
                  <a:srgbClr val="FFFF00"/>
                </a:solidFill>
                <a:latin typeface="HGP創英角ｺﾞｼｯｸUB" pitchFamily="50" charset="-128"/>
                <a:ea typeface="HGP創英角ｺﾞｼｯｸUB" pitchFamily="50" charset="-128"/>
              </a:rPr>
              <a:t>何なの？</a:t>
            </a:r>
            <a:endParaRPr lang="ja-JP" altLang="en-US" sz="1300" dirty="0">
              <a:ln w="3175">
                <a:noFill/>
              </a:ln>
              <a:solidFill>
                <a:srgbClr val="FF0000"/>
              </a:solidFill>
              <a:latin typeface="HGP創英角ｺﾞｼｯｸUB" pitchFamily="50" charset="-128"/>
              <a:ea typeface="HGP創英角ｺﾞｼｯｸUB" pitchFamily="50" charset="-128"/>
            </a:endParaRPr>
          </a:p>
        </p:txBody>
      </p:sp>
      <p:sp>
        <p:nvSpPr>
          <p:cNvPr id="37" name="テキスト ボックス 36"/>
          <p:cNvSpPr txBox="1"/>
          <p:nvPr/>
        </p:nvSpPr>
        <p:spPr>
          <a:xfrm rot="21437058">
            <a:off x="-3321" y="4457642"/>
            <a:ext cx="1183466" cy="529376"/>
          </a:xfrm>
          <a:prstGeom prst="rect">
            <a:avLst/>
          </a:prstGeom>
          <a:noFill/>
        </p:spPr>
        <p:txBody>
          <a:bodyPr wrap="none" lIns="128016" tIns="64008" rIns="128016" bIns="64008" rtlCol="0">
            <a:spAutoFit/>
          </a:bodyPr>
          <a:lstStyle/>
          <a:p>
            <a:pPr algn="ctr"/>
            <a:r>
              <a:rPr lang="ja-JP" altLang="en-US" sz="1300" dirty="0" smtClean="0">
                <a:ln w="57150">
                  <a:solidFill>
                    <a:schemeClr val="tx1"/>
                  </a:solidFill>
                </a:ln>
                <a:solidFill>
                  <a:srgbClr val="FFFF00"/>
                </a:solidFill>
                <a:latin typeface="HGP創英角ｺﾞｼｯｸUB" pitchFamily="50" charset="-128"/>
                <a:ea typeface="HGP創英角ｺﾞｼｯｸUB" pitchFamily="50" charset="-128"/>
              </a:rPr>
              <a:t>どうやれば</a:t>
            </a:r>
            <a:endParaRPr lang="en-US" altLang="ja-JP" sz="1300" dirty="0" smtClean="0">
              <a:ln w="57150">
                <a:solidFill>
                  <a:schemeClr val="tx1"/>
                </a:solidFill>
              </a:ln>
              <a:solidFill>
                <a:srgbClr val="FFFF00"/>
              </a:solidFill>
              <a:latin typeface="HGP創英角ｺﾞｼｯｸUB" pitchFamily="50" charset="-128"/>
              <a:ea typeface="HGP創英角ｺﾞｼｯｸUB" pitchFamily="50" charset="-128"/>
            </a:endParaRPr>
          </a:p>
          <a:p>
            <a:pPr algn="ctr"/>
            <a:r>
              <a:rPr lang="ja-JP" altLang="en-US" sz="1300" dirty="0" smtClean="0">
                <a:ln w="57150">
                  <a:solidFill>
                    <a:schemeClr val="tx1"/>
                  </a:solidFill>
                </a:ln>
                <a:solidFill>
                  <a:srgbClr val="FFFF00"/>
                </a:solidFill>
                <a:latin typeface="HGP創英角ｺﾞｼｯｸUB" pitchFamily="50" charset="-128"/>
                <a:ea typeface="HGP創英角ｺﾞｼｯｸUB" pitchFamily="50" charset="-128"/>
              </a:rPr>
              <a:t>使えるのか？</a:t>
            </a:r>
            <a:endParaRPr lang="ja-JP" altLang="en-US" sz="1300" dirty="0">
              <a:ln w="57150">
                <a:solidFill>
                  <a:schemeClr val="tx1"/>
                </a:solidFill>
              </a:ln>
              <a:solidFill>
                <a:srgbClr val="FF0000"/>
              </a:solidFill>
              <a:latin typeface="HGP創英角ｺﾞｼｯｸUB" pitchFamily="50" charset="-128"/>
              <a:ea typeface="HGP創英角ｺﾞｼｯｸUB" pitchFamily="50" charset="-128"/>
            </a:endParaRPr>
          </a:p>
        </p:txBody>
      </p:sp>
      <p:sp>
        <p:nvSpPr>
          <p:cNvPr id="38" name="テキスト ボックス 37"/>
          <p:cNvSpPr txBox="1"/>
          <p:nvPr/>
        </p:nvSpPr>
        <p:spPr>
          <a:xfrm rot="21437058">
            <a:off x="5153" y="4468525"/>
            <a:ext cx="1183466" cy="529376"/>
          </a:xfrm>
          <a:prstGeom prst="rect">
            <a:avLst/>
          </a:prstGeom>
          <a:noFill/>
        </p:spPr>
        <p:txBody>
          <a:bodyPr wrap="none" lIns="128016" tIns="64008" rIns="128016" bIns="64008" rtlCol="0">
            <a:spAutoFit/>
          </a:bodyPr>
          <a:lstStyle/>
          <a:p>
            <a:pPr algn="ctr"/>
            <a:r>
              <a:rPr lang="ja-JP" altLang="en-US" sz="1300" dirty="0" smtClean="0">
                <a:ln w="3175">
                  <a:noFill/>
                </a:ln>
                <a:solidFill>
                  <a:srgbClr val="FFFF00"/>
                </a:solidFill>
                <a:latin typeface="HGP創英角ｺﾞｼｯｸUB" pitchFamily="50" charset="-128"/>
                <a:ea typeface="HGP創英角ｺﾞｼｯｸUB" pitchFamily="50" charset="-128"/>
              </a:rPr>
              <a:t>どうやれば</a:t>
            </a:r>
            <a:endParaRPr lang="en-US" altLang="ja-JP" sz="1300" dirty="0" smtClean="0">
              <a:ln w="3175">
                <a:noFill/>
              </a:ln>
              <a:solidFill>
                <a:srgbClr val="FFFF00"/>
              </a:solidFill>
              <a:latin typeface="HGP創英角ｺﾞｼｯｸUB" pitchFamily="50" charset="-128"/>
              <a:ea typeface="HGP創英角ｺﾞｼｯｸUB" pitchFamily="50" charset="-128"/>
            </a:endParaRPr>
          </a:p>
          <a:p>
            <a:pPr algn="ctr"/>
            <a:r>
              <a:rPr lang="ja-JP" altLang="en-US" sz="1300" dirty="0" smtClean="0">
                <a:ln w="3175">
                  <a:noFill/>
                </a:ln>
                <a:solidFill>
                  <a:srgbClr val="FFFF00"/>
                </a:solidFill>
                <a:latin typeface="HGP創英角ｺﾞｼｯｸUB" pitchFamily="50" charset="-128"/>
                <a:ea typeface="HGP創英角ｺﾞｼｯｸUB" pitchFamily="50" charset="-128"/>
              </a:rPr>
              <a:t>使えるのか？</a:t>
            </a:r>
            <a:endParaRPr lang="ja-JP" altLang="en-US" sz="1300" dirty="0">
              <a:ln w="3175">
                <a:noFill/>
              </a:ln>
              <a:solidFill>
                <a:srgbClr val="FF0000"/>
              </a:solidFill>
              <a:latin typeface="HGP創英角ｺﾞｼｯｸUB" pitchFamily="50" charset="-128"/>
              <a:ea typeface="HGP創英角ｺﾞｼｯｸUB" pitchFamily="50" charset="-128"/>
            </a:endParaRPr>
          </a:p>
        </p:txBody>
      </p:sp>
      <p:sp>
        <p:nvSpPr>
          <p:cNvPr id="39" name="テキスト ボックス 38"/>
          <p:cNvSpPr txBox="1"/>
          <p:nvPr/>
        </p:nvSpPr>
        <p:spPr>
          <a:xfrm rot="21437058">
            <a:off x="-191797" y="3264885"/>
            <a:ext cx="1486433" cy="529376"/>
          </a:xfrm>
          <a:prstGeom prst="rect">
            <a:avLst/>
          </a:prstGeom>
          <a:noFill/>
        </p:spPr>
        <p:txBody>
          <a:bodyPr wrap="none" lIns="128016" tIns="64008" rIns="128016" bIns="64008" rtlCol="0">
            <a:spAutoFit/>
          </a:bodyPr>
          <a:lstStyle/>
          <a:p>
            <a:pPr algn="ctr"/>
            <a:r>
              <a:rPr lang="ja-JP" altLang="en-US" sz="1300" dirty="0" smtClean="0">
                <a:ln w="57150">
                  <a:solidFill>
                    <a:schemeClr val="tx1"/>
                  </a:solidFill>
                </a:ln>
                <a:solidFill>
                  <a:srgbClr val="FFFF00"/>
                </a:solidFill>
                <a:latin typeface="HGP創英角ｺﾞｼｯｸUB" pitchFamily="50" charset="-128"/>
                <a:ea typeface="HGP創英角ｺﾞｼｯｸUB" pitchFamily="50" charset="-128"/>
              </a:rPr>
              <a:t>それを使うと</a:t>
            </a:r>
            <a:endParaRPr lang="en-US" altLang="ja-JP" sz="1300" dirty="0" smtClean="0">
              <a:ln w="57150">
                <a:solidFill>
                  <a:schemeClr val="tx1"/>
                </a:solidFill>
              </a:ln>
              <a:solidFill>
                <a:srgbClr val="FFFF00"/>
              </a:solidFill>
              <a:latin typeface="HGP創英角ｺﾞｼｯｸUB" pitchFamily="50" charset="-128"/>
              <a:ea typeface="HGP創英角ｺﾞｼｯｸUB" pitchFamily="50" charset="-128"/>
            </a:endParaRPr>
          </a:p>
          <a:p>
            <a:pPr algn="ctr"/>
            <a:r>
              <a:rPr lang="ja-JP" altLang="en-US" sz="1300" dirty="0" smtClean="0">
                <a:ln w="57150">
                  <a:solidFill>
                    <a:schemeClr val="tx1"/>
                  </a:solidFill>
                </a:ln>
                <a:solidFill>
                  <a:srgbClr val="FFFF00"/>
                </a:solidFill>
                <a:latin typeface="HGP創英角ｺﾞｼｯｸUB" pitchFamily="50" charset="-128"/>
                <a:ea typeface="HGP創英角ｺﾞｼｯｸUB" pitchFamily="50" charset="-128"/>
              </a:rPr>
              <a:t>なんで儲かるの？</a:t>
            </a:r>
            <a:endParaRPr lang="ja-JP" altLang="en-US" sz="1300" dirty="0">
              <a:ln w="57150">
                <a:solidFill>
                  <a:schemeClr val="tx1"/>
                </a:solidFill>
              </a:ln>
              <a:solidFill>
                <a:srgbClr val="FF0000"/>
              </a:solidFill>
              <a:latin typeface="HGP創英角ｺﾞｼｯｸUB" pitchFamily="50" charset="-128"/>
              <a:ea typeface="HGP創英角ｺﾞｼｯｸUB" pitchFamily="50" charset="-128"/>
            </a:endParaRPr>
          </a:p>
        </p:txBody>
      </p:sp>
      <p:sp>
        <p:nvSpPr>
          <p:cNvPr id="40" name="テキスト ボックス 39"/>
          <p:cNvSpPr txBox="1"/>
          <p:nvPr/>
        </p:nvSpPr>
        <p:spPr>
          <a:xfrm rot="21437058">
            <a:off x="-183322" y="3265812"/>
            <a:ext cx="1486433" cy="529376"/>
          </a:xfrm>
          <a:prstGeom prst="rect">
            <a:avLst/>
          </a:prstGeom>
          <a:noFill/>
        </p:spPr>
        <p:txBody>
          <a:bodyPr wrap="none" lIns="128016" tIns="64008" rIns="128016" bIns="64008" rtlCol="0">
            <a:spAutoFit/>
          </a:bodyPr>
          <a:lstStyle/>
          <a:p>
            <a:pPr algn="ctr"/>
            <a:r>
              <a:rPr lang="ja-JP" altLang="en-US" sz="1300" dirty="0" smtClean="0">
                <a:ln w="3175">
                  <a:noFill/>
                </a:ln>
                <a:solidFill>
                  <a:srgbClr val="FFFF00"/>
                </a:solidFill>
                <a:latin typeface="HGP創英角ｺﾞｼｯｸUB" pitchFamily="50" charset="-128"/>
                <a:ea typeface="HGP創英角ｺﾞｼｯｸUB" pitchFamily="50" charset="-128"/>
              </a:rPr>
              <a:t>それを使うと</a:t>
            </a:r>
            <a:endParaRPr lang="en-US" altLang="ja-JP" sz="1300" dirty="0" smtClean="0">
              <a:ln w="3175">
                <a:noFill/>
              </a:ln>
              <a:solidFill>
                <a:srgbClr val="FFFF00"/>
              </a:solidFill>
              <a:latin typeface="HGP創英角ｺﾞｼｯｸUB" pitchFamily="50" charset="-128"/>
              <a:ea typeface="HGP創英角ｺﾞｼｯｸUB" pitchFamily="50" charset="-128"/>
            </a:endParaRPr>
          </a:p>
          <a:p>
            <a:pPr algn="ctr"/>
            <a:r>
              <a:rPr lang="ja-JP" altLang="en-US" sz="1300" dirty="0" smtClean="0">
                <a:ln w="3175">
                  <a:noFill/>
                </a:ln>
                <a:solidFill>
                  <a:srgbClr val="FFFF00"/>
                </a:solidFill>
                <a:latin typeface="HGP創英角ｺﾞｼｯｸUB" pitchFamily="50" charset="-128"/>
                <a:ea typeface="HGP創英角ｺﾞｼｯｸUB" pitchFamily="50" charset="-128"/>
              </a:rPr>
              <a:t>なんで儲かるの？</a:t>
            </a:r>
            <a:endParaRPr lang="ja-JP" altLang="en-US" sz="1300" dirty="0">
              <a:ln w="3175">
                <a:noFill/>
              </a:ln>
              <a:solidFill>
                <a:srgbClr val="FF0000"/>
              </a:solidFill>
              <a:latin typeface="HGP創英角ｺﾞｼｯｸUB" pitchFamily="50" charset="-128"/>
              <a:ea typeface="HGP創英角ｺﾞｼｯｸUB" pitchFamily="50" charset="-128"/>
            </a:endParaRPr>
          </a:p>
        </p:txBody>
      </p:sp>
      <p:sp>
        <p:nvSpPr>
          <p:cNvPr id="43" name="テキスト ボックス 42"/>
          <p:cNvSpPr txBox="1"/>
          <p:nvPr/>
        </p:nvSpPr>
        <p:spPr>
          <a:xfrm rot="21437058">
            <a:off x="-23034" y="5719239"/>
            <a:ext cx="1199496" cy="529376"/>
          </a:xfrm>
          <a:prstGeom prst="rect">
            <a:avLst/>
          </a:prstGeom>
          <a:noFill/>
        </p:spPr>
        <p:txBody>
          <a:bodyPr wrap="none" lIns="128016" tIns="64008" rIns="128016" bIns="64008" rtlCol="0">
            <a:spAutoFit/>
          </a:bodyPr>
          <a:lstStyle/>
          <a:p>
            <a:pPr algn="ctr"/>
            <a:r>
              <a:rPr lang="ja-JP" altLang="en-US" sz="1300" dirty="0" smtClean="0">
                <a:ln w="57150">
                  <a:solidFill>
                    <a:schemeClr val="tx1"/>
                  </a:solidFill>
                </a:ln>
                <a:solidFill>
                  <a:srgbClr val="FFFF00"/>
                </a:solidFill>
                <a:latin typeface="HGP創英角ｺﾞｼｯｸUB" pitchFamily="50" charset="-128"/>
                <a:ea typeface="HGP創英角ｺﾞｼｯｸUB" pitchFamily="50" charset="-128"/>
              </a:rPr>
              <a:t>どうやって</a:t>
            </a:r>
            <a:endParaRPr lang="en-US" altLang="ja-JP" sz="1300" dirty="0" smtClean="0">
              <a:ln w="57150">
                <a:solidFill>
                  <a:schemeClr val="tx1"/>
                </a:solidFill>
              </a:ln>
              <a:solidFill>
                <a:srgbClr val="FFFF00"/>
              </a:solidFill>
              <a:latin typeface="HGP創英角ｺﾞｼｯｸUB" pitchFamily="50" charset="-128"/>
              <a:ea typeface="HGP創英角ｺﾞｼｯｸUB" pitchFamily="50" charset="-128"/>
            </a:endParaRPr>
          </a:p>
          <a:p>
            <a:pPr algn="ctr"/>
            <a:r>
              <a:rPr lang="ja-JP" altLang="en-US" sz="1300" dirty="0" smtClean="0">
                <a:ln w="57150">
                  <a:solidFill>
                    <a:schemeClr val="tx1"/>
                  </a:solidFill>
                </a:ln>
                <a:solidFill>
                  <a:srgbClr val="FFFF00"/>
                </a:solidFill>
                <a:latin typeface="HGP創英角ｺﾞｼｯｸUB" pitchFamily="50" charset="-128"/>
                <a:ea typeface="HGP創英角ｺﾞｼｯｸUB" pitchFamily="50" charset="-128"/>
              </a:rPr>
              <a:t>集客するの？</a:t>
            </a:r>
            <a:endParaRPr lang="ja-JP" altLang="en-US" sz="1300" dirty="0">
              <a:ln w="57150">
                <a:solidFill>
                  <a:schemeClr val="tx1"/>
                </a:solidFill>
              </a:ln>
              <a:solidFill>
                <a:srgbClr val="FF0000"/>
              </a:solidFill>
              <a:latin typeface="HGP創英角ｺﾞｼｯｸUB" pitchFamily="50" charset="-128"/>
              <a:ea typeface="HGP創英角ｺﾞｼｯｸUB" pitchFamily="50" charset="-128"/>
            </a:endParaRPr>
          </a:p>
        </p:txBody>
      </p:sp>
      <p:sp>
        <p:nvSpPr>
          <p:cNvPr id="44" name="テキスト ボックス 43"/>
          <p:cNvSpPr txBox="1"/>
          <p:nvPr/>
        </p:nvSpPr>
        <p:spPr>
          <a:xfrm rot="21437058">
            <a:off x="-14559" y="5728824"/>
            <a:ext cx="1199496" cy="529376"/>
          </a:xfrm>
          <a:prstGeom prst="rect">
            <a:avLst/>
          </a:prstGeom>
          <a:noFill/>
        </p:spPr>
        <p:txBody>
          <a:bodyPr wrap="none" lIns="128016" tIns="64008" rIns="128016" bIns="64008" rtlCol="0">
            <a:spAutoFit/>
          </a:bodyPr>
          <a:lstStyle/>
          <a:p>
            <a:pPr algn="ctr"/>
            <a:r>
              <a:rPr lang="ja-JP" altLang="en-US" sz="1300" dirty="0" smtClean="0">
                <a:ln w="3175">
                  <a:noFill/>
                </a:ln>
                <a:solidFill>
                  <a:srgbClr val="FFFF00"/>
                </a:solidFill>
                <a:latin typeface="HGP創英角ｺﾞｼｯｸUB" pitchFamily="50" charset="-128"/>
                <a:ea typeface="HGP創英角ｺﾞｼｯｸUB" pitchFamily="50" charset="-128"/>
              </a:rPr>
              <a:t>どうやって</a:t>
            </a:r>
            <a:endParaRPr lang="en-US" altLang="ja-JP" sz="1300" dirty="0" smtClean="0">
              <a:ln w="3175">
                <a:noFill/>
              </a:ln>
              <a:solidFill>
                <a:srgbClr val="FFFF00"/>
              </a:solidFill>
              <a:latin typeface="HGP創英角ｺﾞｼｯｸUB" pitchFamily="50" charset="-128"/>
              <a:ea typeface="HGP創英角ｺﾞｼｯｸUB" pitchFamily="50" charset="-128"/>
            </a:endParaRPr>
          </a:p>
          <a:p>
            <a:pPr algn="ctr"/>
            <a:r>
              <a:rPr lang="ja-JP" altLang="en-US" sz="1300" dirty="0" smtClean="0">
                <a:ln w="3175">
                  <a:noFill/>
                </a:ln>
                <a:solidFill>
                  <a:srgbClr val="FFFF00"/>
                </a:solidFill>
                <a:latin typeface="HGP創英角ｺﾞｼｯｸUB" pitchFamily="50" charset="-128"/>
                <a:ea typeface="HGP創英角ｺﾞｼｯｸUB" pitchFamily="50" charset="-128"/>
              </a:rPr>
              <a:t>集客するの？</a:t>
            </a:r>
            <a:endParaRPr lang="ja-JP" altLang="en-US" sz="1300" dirty="0">
              <a:ln w="3175">
                <a:noFill/>
              </a:ln>
              <a:solidFill>
                <a:srgbClr val="FF0000"/>
              </a:solidFill>
              <a:latin typeface="HGP創英角ｺﾞｼｯｸUB" pitchFamily="50" charset="-128"/>
              <a:ea typeface="HGP創英角ｺﾞｼｯｸUB" pitchFamily="50" charset="-128"/>
            </a:endParaRPr>
          </a:p>
        </p:txBody>
      </p:sp>
      <p:sp>
        <p:nvSpPr>
          <p:cNvPr id="45" name="円/楕円 44"/>
          <p:cNvSpPr/>
          <p:nvPr/>
        </p:nvSpPr>
        <p:spPr>
          <a:xfrm>
            <a:off x="6517888" y="1550489"/>
            <a:ext cx="743176" cy="705678"/>
          </a:xfrm>
          <a:prstGeom prst="ellipse">
            <a:avLst/>
          </a:prstGeom>
        </p:spPr>
        <p:style>
          <a:lnRef idx="1">
            <a:schemeClr val="accent6"/>
          </a:lnRef>
          <a:fillRef idx="2">
            <a:schemeClr val="accent6"/>
          </a:fillRef>
          <a:effectRef idx="1">
            <a:schemeClr val="accent6"/>
          </a:effectRef>
          <a:fontRef idx="minor">
            <a:schemeClr val="dk1"/>
          </a:fontRef>
        </p:style>
        <p:txBody>
          <a:bodyPr lIns="128016" tIns="64008" rIns="128016" bIns="64008" rtlCol="0" anchor="ctr"/>
          <a:lstStyle/>
          <a:p>
            <a:pPr algn="ctr"/>
            <a:endParaRPr kumimoji="1" lang="ja-JP" altLang="en-US"/>
          </a:p>
        </p:txBody>
      </p:sp>
      <p:sp>
        <p:nvSpPr>
          <p:cNvPr id="46" name="テキスト ボックス 45"/>
          <p:cNvSpPr txBox="1"/>
          <p:nvPr/>
        </p:nvSpPr>
        <p:spPr>
          <a:xfrm>
            <a:off x="7424913" y="1760451"/>
            <a:ext cx="5191200" cy="403200"/>
          </a:xfrm>
          <a:prstGeom prst="rect">
            <a:avLst/>
          </a:prstGeom>
          <a:noFill/>
        </p:spPr>
        <p:txBody>
          <a:bodyPr wrap="none" lIns="128016" tIns="64008" rIns="128016" bIns="64008" rtlCol="0">
            <a:prstTxWarp prst="textPlain">
              <a:avLst/>
            </a:prstTxWarp>
            <a:spAutoFit/>
          </a:bodyPr>
          <a:lstStyle/>
          <a:p>
            <a:r>
              <a:rPr lang="ja-JP" altLang="en-US" sz="1100" dirty="0" smtClean="0">
                <a:ln w="57150">
                  <a:solidFill>
                    <a:schemeClr val="tx1"/>
                  </a:solidFill>
                </a:ln>
                <a:solidFill>
                  <a:srgbClr val="FFFF00"/>
                </a:solidFill>
                <a:latin typeface="HGP創英角ｺﾞｼｯｸUB" pitchFamily="50" charset="-128"/>
                <a:ea typeface="HGP創英角ｺﾞｼｯｸUB" pitchFamily="50" charset="-128"/>
              </a:rPr>
              <a:t>持続化補助金モデル完全公開</a:t>
            </a:r>
            <a:r>
              <a:rPr lang="en-US" altLang="ja-JP" sz="1100" dirty="0" smtClean="0">
                <a:ln w="57150">
                  <a:solidFill>
                    <a:schemeClr val="tx1"/>
                  </a:solidFill>
                </a:ln>
                <a:solidFill>
                  <a:srgbClr val="FFFF00"/>
                </a:solidFill>
                <a:latin typeface="HGP創英角ｺﾞｼｯｸUB" pitchFamily="50" charset="-128"/>
                <a:ea typeface="HGP創英角ｺﾞｼｯｸUB" pitchFamily="50" charset="-128"/>
              </a:rPr>
              <a:t>!!</a:t>
            </a:r>
            <a:endParaRPr lang="ja-JP" altLang="en-US" sz="1100" dirty="0">
              <a:ln w="57150">
                <a:solidFill>
                  <a:schemeClr val="tx1"/>
                </a:solidFill>
              </a:ln>
              <a:solidFill>
                <a:srgbClr val="FF0000"/>
              </a:solidFill>
              <a:latin typeface="HGP創英角ｺﾞｼｯｸUB" pitchFamily="50" charset="-128"/>
              <a:ea typeface="HGP創英角ｺﾞｼｯｸUB" pitchFamily="50" charset="-128"/>
            </a:endParaRPr>
          </a:p>
        </p:txBody>
      </p:sp>
      <p:sp>
        <p:nvSpPr>
          <p:cNvPr id="47" name="テキスト ボックス 46"/>
          <p:cNvSpPr txBox="1"/>
          <p:nvPr/>
        </p:nvSpPr>
        <p:spPr>
          <a:xfrm>
            <a:off x="7408912" y="1776309"/>
            <a:ext cx="5191200" cy="403200"/>
          </a:xfrm>
          <a:prstGeom prst="rect">
            <a:avLst/>
          </a:prstGeom>
          <a:noFill/>
        </p:spPr>
        <p:txBody>
          <a:bodyPr wrap="none" lIns="128016" tIns="64008" rIns="128016" bIns="64008" rtlCol="0">
            <a:prstTxWarp prst="textPlain">
              <a:avLst/>
            </a:prstTxWarp>
            <a:spAutoFit/>
          </a:bodyPr>
          <a:lstStyle/>
          <a:p>
            <a:r>
              <a:rPr lang="ja-JP" altLang="en-US" sz="1100" dirty="0" smtClean="0">
                <a:solidFill>
                  <a:srgbClr val="FFFF00"/>
                </a:solidFill>
                <a:latin typeface="HGP創英角ｺﾞｼｯｸUB" pitchFamily="50" charset="-128"/>
                <a:ea typeface="HGP創英角ｺﾞｼｯｸUB" pitchFamily="50" charset="-128"/>
              </a:rPr>
              <a:t>持続化補助金モデル完全公開</a:t>
            </a:r>
            <a:r>
              <a:rPr lang="en-US" altLang="ja-JP" sz="1100" dirty="0" smtClean="0">
                <a:solidFill>
                  <a:srgbClr val="FFFF00"/>
                </a:solidFill>
                <a:latin typeface="HGP創英角ｺﾞｼｯｸUB" pitchFamily="50" charset="-128"/>
                <a:ea typeface="HGP創英角ｺﾞｼｯｸUB" pitchFamily="50" charset="-128"/>
              </a:rPr>
              <a:t>!!</a:t>
            </a:r>
            <a:endParaRPr lang="ja-JP" altLang="en-US" sz="1100" dirty="0">
              <a:solidFill>
                <a:srgbClr val="FF0000"/>
              </a:solidFill>
              <a:latin typeface="HGP創英角ｺﾞｼｯｸUB" pitchFamily="50" charset="-128"/>
              <a:ea typeface="HGP創英角ｺﾞｼｯｸUB" pitchFamily="50" charset="-128"/>
            </a:endParaRPr>
          </a:p>
        </p:txBody>
      </p:sp>
      <p:sp>
        <p:nvSpPr>
          <p:cNvPr id="49" name="テキスト ボックス 48"/>
          <p:cNvSpPr txBox="1"/>
          <p:nvPr/>
        </p:nvSpPr>
        <p:spPr>
          <a:xfrm rot="225830">
            <a:off x="6381808" y="1578329"/>
            <a:ext cx="971869" cy="652486"/>
          </a:xfrm>
          <a:prstGeom prst="rect">
            <a:avLst/>
          </a:prstGeom>
          <a:noFill/>
        </p:spPr>
        <p:txBody>
          <a:bodyPr wrap="none" lIns="128016" tIns="64008" rIns="128016" bIns="64008" rtlCol="0">
            <a:spAutoFit/>
          </a:bodyPr>
          <a:lstStyle/>
          <a:p>
            <a:pPr algn="ctr"/>
            <a:r>
              <a:rPr lang="ja-JP" altLang="en-US" sz="1700" dirty="0" smtClean="0">
                <a:ln>
                  <a:solidFill>
                    <a:schemeClr val="tx1"/>
                  </a:solidFill>
                </a:ln>
                <a:solidFill>
                  <a:schemeClr val="bg1"/>
                </a:solidFill>
                <a:latin typeface="HGP創英角ｺﾞｼｯｸUB" pitchFamily="50" charset="-128"/>
                <a:ea typeface="HGP創英角ｺﾞｼｯｸUB" pitchFamily="50" charset="-128"/>
              </a:rPr>
              <a:t>全て</a:t>
            </a:r>
            <a:endParaRPr lang="en-US" altLang="ja-JP" sz="1700" dirty="0" smtClean="0">
              <a:ln>
                <a:solidFill>
                  <a:schemeClr val="tx1"/>
                </a:solidFill>
              </a:ln>
              <a:solidFill>
                <a:schemeClr val="bg1"/>
              </a:solidFill>
              <a:latin typeface="HGP創英角ｺﾞｼｯｸUB" pitchFamily="50" charset="-128"/>
              <a:ea typeface="HGP創英角ｺﾞｼｯｸUB" pitchFamily="50" charset="-128"/>
            </a:endParaRPr>
          </a:p>
          <a:p>
            <a:pPr algn="ctr"/>
            <a:r>
              <a:rPr lang="ja-JP" altLang="en-US" sz="1700" dirty="0" smtClean="0">
                <a:ln>
                  <a:solidFill>
                    <a:schemeClr val="tx1"/>
                  </a:solidFill>
                </a:ln>
                <a:solidFill>
                  <a:schemeClr val="bg1"/>
                </a:solidFill>
                <a:latin typeface="HGP創英角ｺﾞｼｯｸUB" pitchFamily="50" charset="-128"/>
                <a:ea typeface="HGP創英角ｺﾞｼｯｸUB" pitchFamily="50" charset="-128"/>
              </a:rPr>
              <a:t>実証済</a:t>
            </a:r>
            <a:r>
              <a:rPr lang="en-US" altLang="ja-JP" sz="1700" dirty="0" smtClean="0">
                <a:ln>
                  <a:solidFill>
                    <a:schemeClr val="tx1"/>
                  </a:solidFill>
                </a:ln>
                <a:solidFill>
                  <a:schemeClr val="bg1"/>
                </a:solidFill>
                <a:latin typeface="HGP創英角ｺﾞｼｯｸUB" pitchFamily="50" charset="-128"/>
                <a:ea typeface="HGP創英角ｺﾞｼｯｸUB" pitchFamily="50" charset="-128"/>
              </a:rPr>
              <a:t>!</a:t>
            </a:r>
            <a:endParaRPr lang="ja-JP" altLang="en-US" sz="1700" dirty="0">
              <a:ln>
                <a:solidFill>
                  <a:schemeClr val="tx1"/>
                </a:solidFill>
              </a:ln>
              <a:solidFill>
                <a:schemeClr val="bg1"/>
              </a:solidFill>
              <a:latin typeface="HGP創英角ｺﾞｼｯｸUB" pitchFamily="50" charset="-128"/>
              <a:ea typeface="HGP創英角ｺﾞｼｯｸUB" pitchFamily="50" charset="-128"/>
            </a:endParaRPr>
          </a:p>
        </p:txBody>
      </p:sp>
      <p:sp>
        <p:nvSpPr>
          <p:cNvPr id="50" name="正方形/長方形 49"/>
          <p:cNvSpPr/>
          <p:nvPr/>
        </p:nvSpPr>
        <p:spPr>
          <a:xfrm>
            <a:off x="213360" y="8239918"/>
            <a:ext cx="12336923" cy="120960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128016" tIns="64008" rIns="128016" bIns="64008" rtlCol="0" anchor="ctr"/>
          <a:lstStyle/>
          <a:p>
            <a:pPr algn="ctr"/>
            <a:endParaRPr kumimoji="1" lang="ja-JP" altLang="en-US"/>
          </a:p>
        </p:txBody>
      </p:sp>
      <p:sp>
        <p:nvSpPr>
          <p:cNvPr id="51" name="正方形/長方形 50"/>
          <p:cNvSpPr/>
          <p:nvPr/>
        </p:nvSpPr>
        <p:spPr>
          <a:xfrm>
            <a:off x="2553350" y="1842765"/>
            <a:ext cx="3695703" cy="1469811"/>
          </a:xfrm>
          <a:prstGeom prst="rect">
            <a:avLst/>
          </a:prstGeom>
        </p:spPr>
        <p:txBody>
          <a:bodyPr wrap="square" lIns="128016" tIns="64008" rIns="128016" bIns="64008">
            <a:prstTxWarp prst="textPlain">
              <a:avLst/>
            </a:prstTxWarp>
            <a:spAutoFit/>
          </a:bodyPr>
          <a:lstStyle/>
          <a:p>
            <a:r>
              <a:rPr lang="ja-JP" altLang="en-US" sz="1100" dirty="0" smtClean="0">
                <a:effectLst>
                  <a:glow rad="101600">
                    <a:schemeClr val="bg1">
                      <a:alpha val="60000"/>
                    </a:schemeClr>
                  </a:glow>
                </a:effectLst>
                <a:latin typeface="HGP創英角ｺﾞｼｯｸUB" pitchFamily="50" charset="-128"/>
                <a:ea typeface="HGP創英角ｺﾞｼｯｸUB" pitchFamily="50" charset="-128"/>
              </a:rPr>
              <a:t>①即キャッシュを生むノウハウを入手したい経営者様</a:t>
            </a:r>
            <a:endParaRPr lang="en-US" altLang="ja-JP" sz="1100" dirty="0" smtClean="0">
              <a:effectLst>
                <a:glow rad="101600">
                  <a:schemeClr val="bg1">
                    <a:alpha val="60000"/>
                  </a:schemeClr>
                </a:glow>
              </a:effectLst>
              <a:latin typeface="HGP創英角ｺﾞｼｯｸUB" pitchFamily="50" charset="-128"/>
              <a:ea typeface="HGP創英角ｺﾞｼｯｸUB" pitchFamily="50" charset="-128"/>
            </a:endParaRPr>
          </a:p>
          <a:p>
            <a:endParaRPr lang="en-US" altLang="ja-JP" sz="600" dirty="0" smtClean="0">
              <a:effectLst>
                <a:glow rad="101600">
                  <a:schemeClr val="bg1">
                    <a:alpha val="60000"/>
                  </a:schemeClr>
                </a:glow>
              </a:effectLst>
              <a:latin typeface="HGP創英角ｺﾞｼｯｸUB" pitchFamily="50" charset="-128"/>
              <a:ea typeface="HGP創英角ｺﾞｼｯｸUB" pitchFamily="50" charset="-128"/>
            </a:endParaRPr>
          </a:p>
          <a:p>
            <a:r>
              <a:rPr lang="ja-JP" altLang="en-US" sz="1100" dirty="0" smtClean="0">
                <a:effectLst>
                  <a:glow rad="101600">
                    <a:schemeClr val="bg1">
                      <a:alpha val="60000"/>
                    </a:schemeClr>
                  </a:glow>
                </a:effectLst>
                <a:latin typeface="HGP創英角ｺﾞｼｯｸUB" pitchFamily="50" charset="-128"/>
                <a:ea typeface="HGP創英角ｺﾞｼｯｸUB" pitchFamily="50" charset="-128"/>
              </a:rPr>
              <a:t>②７５万円以上の案件を新規開拓したい経営者様</a:t>
            </a:r>
            <a:endParaRPr lang="en-US" altLang="ja-JP" sz="1100" dirty="0" smtClean="0">
              <a:effectLst>
                <a:glow rad="101600">
                  <a:schemeClr val="bg1">
                    <a:alpha val="60000"/>
                  </a:schemeClr>
                </a:glow>
              </a:effectLst>
              <a:latin typeface="HGP創英角ｺﾞｼｯｸUB" pitchFamily="50" charset="-128"/>
              <a:ea typeface="HGP創英角ｺﾞｼｯｸUB" pitchFamily="50" charset="-128"/>
            </a:endParaRPr>
          </a:p>
          <a:p>
            <a:endParaRPr lang="en-US" altLang="ja-JP" sz="600" dirty="0" smtClean="0">
              <a:effectLst>
                <a:glow rad="101600">
                  <a:schemeClr val="bg1">
                    <a:alpha val="60000"/>
                  </a:schemeClr>
                </a:glow>
              </a:effectLst>
              <a:latin typeface="HGP創英角ｺﾞｼｯｸUB" pitchFamily="50" charset="-128"/>
              <a:ea typeface="HGP創英角ｺﾞｼｯｸUB" pitchFamily="50" charset="-128"/>
            </a:endParaRPr>
          </a:p>
          <a:p>
            <a:r>
              <a:rPr lang="ja-JP" altLang="en-US" sz="1100" dirty="0" smtClean="0">
                <a:effectLst>
                  <a:glow rad="101600">
                    <a:schemeClr val="bg1">
                      <a:alpha val="60000"/>
                    </a:schemeClr>
                  </a:glow>
                </a:effectLst>
                <a:latin typeface="HGP創英角ｺﾞｼｯｸUB" pitchFamily="50" charset="-128"/>
                <a:ea typeface="HGP創英角ｺﾞｼｯｸUB" pitchFamily="50" charset="-128"/>
              </a:rPr>
              <a:t>③補助金活用のノウハウを入手したい経営者様</a:t>
            </a:r>
            <a:endParaRPr lang="en-US" altLang="ja-JP" sz="1100" dirty="0" smtClean="0">
              <a:effectLst>
                <a:glow rad="101600">
                  <a:schemeClr val="bg1">
                    <a:alpha val="60000"/>
                  </a:schemeClr>
                </a:glow>
              </a:effectLst>
              <a:latin typeface="HGP創英角ｺﾞｼｯｸUB" pitchFamily="50" charset="-128"/>
              <a:ea typeface="HGP創英角ｺﾞｼｯｸUB" pitchFamily="50" charset="-128"/>
            </a:endParaRPr>
          </a:p>
          <a:p>
            <a:endParaRPr lang="en-US" altLang="ja-JP" sz="600" dirty="0" smtClean="0">
              <a:effectLst>
                <a:glow rad="101600">
                  <a:schemeClr val="bg1">
                    <a:alpha val="60000"/>
                  </a:schemeClr>
                </a:glow>
              </a:effectLst>
              <a:latin typeface="HGP創英角ｺﾞｼｯｸUB" pitchFamily="50" charset="-128"/>
              <a:ea typeface="HGP創英角ｺﾞｼｯｸUB" pitchFamily="50" charset="-128"/>
            </a:endParaRPr>
          </a:p>
          <a:p>
            <a:r>
              <a:rPr lang="ja-JP" altLang="en-US" sz="1100" dirty="0" smtClean="0">
                <a:effectLst>
                  <a:glow rad="101600">
                    <a:schemeClr val="bg1">
                      <a:alpha val="60000"/>
                    </a:schemeClr>
                  </a:glow>
                </a:effectLst>
                <a:latin typeface="HGP創英角ｺﾞｼｯｸUB" pitchFamily="50" charset="-128"/>
                <a:ea typeface="HGP創英角ｺﾞｼｯｸUB" pitchFamily="50" charset="-128"/>
              </a:rPr>
              <a:t>④どう補助金を活用すればいいか知りたい経営者様</a:t>
            </a:r>
            <a:endParaRPr lang="en-US" altLang="ja-JP" sz="1100" dirty="0" smtClean="0">
              <a:effectLst>
                <a:glow rad="101600">
                  <a:schemeClr val="bg1">
                    <a:alpha val="60000"/>
                  </a:schemeClr>
                </a:glow>
              </a:effectLst>
              <a:latin typeface="HGP創英角ｺﾞｼｯｸUB" pitchFamily="50" charset="-128"/>
              <a:ea typeface="HGP創英角ｺﾞｼｯｸUB" pitchFamily="50" charset="-128"/>
            </a:endParaRPr>
          </a:p>
          <a:p>
            <a:endParaRPr lang="en-US" altLang="ja-JP" sz="600" dirty="0" smtClean="0">
              <a:effectLst>
                <a:glow rad="101600">
                  <a:schemeClr val="bg1">
                    <a:alpha val="60000"/>
                  </a:schemeClr>
                </a:glow>
              </a:effectLst>
              <a:latin typeface="HGP創英角ｺﾞｼｯｸUB" pitchFamily="50" charset="-128"/>
              <a:ea typeface="HGP創英角ｺﾞｼｯｸUB" pitchFamily="50" charset="-128"/>
            </a:endParaRPr>
          </a:p>
          <a:p>
            <a:endParaRPr lang="ja-JP" altLang="en-US" sz="1100" dirty="0">
              <a:effectLst>
                <a:glow rad="101600">
                  <a:schemeClr val="bg1">
                    <a:alpha val="60000"/>
                  </a:schemeClr>
                </a:glow>
              </a:effectLst>
              <a:latin typeface="HGP創英角ｺﾞｼｯｸUB" pitchFamily="50" charset="-128"/>
              <a:ea typeface="HGP創英角ｺﾞｼｯｸUB" pitchFamily="50" charset="-128"/>
            </a:endParaRPr>
          </a:p>
        </p:txBody>
      </p:sp>
      <p:sp>
        <p:nvSpPr>
          <p:cNvPr id="52" name="右矢印 51"/>
          <p:cNvSpPr/>
          <p:nvPr/>
        </p:nvSpPr>
        <p:spPr>
          <a:xfrm>
            <a:off x="1561864" y="1574642"/>
            <a:ext cx="907301" cy="1713790"/>
          </a:xfrm>
          <a:prstGeom prst="rightArrow">
            <a:avLst>
              <a:gd name="adj1" fmla="val 72489"/>
              <a:gd name="adj2" fmla="val 14660"/>
            </a:avLst>
          </a:prstGeom>
          <a:solidFill>
            <a:srgbClr val="FFFF00"/>
          </a:solidFill>
          <a:ln>
            <a:solidFill>
              <a:srgbClr val="FF0000"/>
            </a:solidFill>
          </a:ln>
        </p:spPr>
        <p:style>
          <a:lnRef idx="1">
            <a:schemeClr val="dk1"/>
          </a:lnRef>
          <a:fillRef idx="2">
            <a:schemeClr val="dk1"/>
          </a:fillRef>
          <a:effectRef idx="1">
            <a:schemeClr val="dk1"/>
          </a:effectRef>
          <a:fontRef idx="minor">
            <a:schemeClr val="dk1"/>
          </a:fontRef>
        </p:style>
        <p:txBody>
          <a:bodyPr lIns="128016" tIns="64008" rIns="128016" bIns="64008" rtlCol="0" anchor="ctr"/>
          <a:lstStyle/>
          <a:p>
            <a:pPr algn="ctr"/>
            <a:endParaRPr kumimoji="1" lang="ja-JP" altLang="en-US">
              <a:effectLst>
                <a:glow rad="101600">
                  <a:schemeClr val="bg1">
                    <a:alpha val="60000"/>
                  </a:schemeClr>
                </a:glow>
              </a:effectLst>
            </a:endParaRPr>
          </a:p>
        </p:txBody>
      </p:sp>
      <p:sp>
        <p:nvSpPr>
          <p:cNvPr id="53" name="テキスト ボックス 52"/>
          <p:cNvSpPr txBox="1"/>
          <p:nvPr/>
        </p:nvSpPr>
        <p:spPr>
          <a:xfrm>
            <a:off x="1471792" y="1996949"/>
            <a:ext cx="1080872" cy="960263"/>
          </a:xfrm>
          <a:prstGeom prst="rect">
            <a:avLst/>
          </a:prstGeom>
          <a:noFill/>
        </p:spPr>
        <p:txBody>
          <a:bodyPr wrap="none" lIns="128016" tIns="64008" rIns="128016" bIns="64008" rtlCol="0">
            <a:spAutoFit/>
          </a:bodyPr>
          <a:lstStyle/>
          <a:p>
            <a:pPr algn="ctr"/>
            <a:r>
              <a:rPr lang="ja-JP" altLang="en-US" sz="1300" dirty="0" smtClean="0">
                <a:ln w="76200">
                  <a:solidFill>
                    <a:schemeClr val="tx1"/>
                  </a:solidFill>
                </a:ln>
                <a:solidFill>
                  <a:srgbClr val="FFC000"/>
                </a:solidFill>
                <a:latin typeface="HGP創英角ｺﾞｼｯｸUB" pitchFamily="50" charset="-128"/>
                <a:ea typeface="HGP創英角ｺﾞｼｯｸUB" pitchFamily="50" charset="-128"/>
              </a:rPr>
              <a:t>こんな</a:t>
            </a:r>
            <a:endParaRPr lang="en-US" altLang="ja-JP" sz="1500" dirty="0" smtClean="0">
              <a:ln w="76200">
                <a:solidFill>
                  <a:schemeClr val="tx1"/>
                </a:solidFill>
              </a:ln>
              <a:solidFill>
                <a:srgbClr val="FF0000"/>
              </a:solidFill>
              <a:latin typeface="HGP創英角ｺﾞｼｯｸUB" pitchFamily="50" charset="-128"/>
              <a:ea typeface="HGP創英角ｺﾞｼｯｸUB" pitchFamily="50" charset="-128"/>
            </a:endParaRPr>
          </a:p>
          <a:p>
            <a:pPr algn="ctr"/>
            <a:r>
              <a:rPr lang="ja-JP" altLang="en-US" sz="1500" dirty="0" smtClean="0">
                <a:ln w="76200">
                  <a:solidFill>
                    <a:schemeClr val="tx1"/>
                  </a:solidFill>
                </a:ln>
                <a:solidFill>
                  <a:srgbClr val="FF0000"/>
                </a:solidFill>
                <a:latin typeface="HGP創英角ｺﾞｼｯｸUB" pitchFamily="50" charset="-128"/>
                <a:ea typeface="HGP創英角ｺﾞｼｯｸUB" pitchFamily="50" charset="-128"/>
              </a:rPr>
              <a:t>経営者様</a:t>
            </a:r>
            <a:r>
              <a:rPr lang="en-US" altLang="ja-JP" sz="1500" dirty="0" smtClean="0">
                <a:ln w="76200">
                  <a:solidFill>
                    <a:schemeClr val="tx1"/>
                  </a:solidFill>
                </a:ln>
                <a:solidFill>
                  <a:srgbClr val="FF0000"/>
                </a:solidFill>
                <a:latin typeface="HGP創英角ｺﾞｼｯｸUB" pitchFamily="50" charset="-128"/>
                <a:ea typeface="HGP創英角ｺﾞｼｯｸUB" pitchFamily="50" charset="-128"/>
              </a:rPr>
              <a:t>!</a:t>
            </a:r>
          </a:p>
          <a:p>
            <a:pPr algn="ctr"/>
            <a:r>
              <a:rPr lang="ja-JP" altLang="en-US" sz="1300" dirty="0" smtClean="0">
                <a:ln w="76200">
                  <a:solidFill>
                    <a:schemeClr val="tx1"/>
                  </a:solidFill>
                </a:ln>
                <a:solidFill>
                  <a:srgbClr val="FFC000"/>
                </a:solidFill>
                <a:latin typeface="HGP創英角ｺﾞｼｯｸUB" pitchFamily="50" charset="-128"/>
                <a:ea typeface="HGP創英角ｺﾞｼｯｸUB" pitchFamily="50" charset="-128"/>
              </a:rPr>
              <a:t>ぜひご参加</a:t>
            </a:r>
            <a:endParaRPr lang="en-US" altLang="ja-JP" sz="1300" dirty="0" smtClean="0">
              <a:ln w="76200">
                <a:solidFill>
                  <a:schemeClr val="tx1"/>
                </a:solidFill>
              </a:ln>
              <a:solidFill>
                <a:srgbClr val="FFC000"/>
              </a:solidFill>
              <a:latin typeface="HGP創英角ｺﾞｼｯｸUB" pitchFamily="50" charset="-128"/>
              <a:ea typeface="HGP創英角ｺﾞｼｯｸUB" pitchFamily="50" charset="-128"/>
            </a:endParaRPr>
          </a:p>
          <a:p>
            <a:pPr algn="ctr"/>
            <a:r>
              <a:rPr lang="ja-JP" altLang="en-US" sz="1300" dirty="0" smtClean="0">
                <a:ln w="76200">
                  <a:solidFill>
                    <a:schemeClr val="tx1"/>
                  </a:solidFill>
                </a:ln>
                <a:solidFill>
                  <a:srgbClr val="FFC000"/>
                </a:solidFill>
                <a:latin typeface="HGP創英角ｺﾞｼｯｸUB" pitchFamily="50" charset="-128"/>
                <a:ea typeface="HGP創英角ｺﾞｼｯｸUB" pitchFamily="50" charset="-128"/>
              </a:rPr>
              <a:t>ください</a:t>
            </a:r>
            <a:r>
              <a:rPr lang="en-US" altLang="ja-JP" sz="1300" dirty="0">
                <a:ln w="76200">
                  <a:solidFill>
                    <a:schemeClr val="tx1"/>
                  </a:solidFill>
                </a:ln>
                <a:solidFill>
                  <a:srgbClr val="FFC000"/>
                </a:solidFill>
                <a:latin typeface="HGP創英角ｺﾞｼｯｸUB" pitchFamily="50" charset="-128"/>
                <a:ea typeface="HGP創英角ｺﾞｼｯｸUB" pitchFamily="50" charset="-128"/>
              </a:rPr>
              <a:t>!!</a:t>
            </a:r>
            <a:endParaRPr lang="ja-JP" altLang="en-US" sz="1300" dirty="0">
              <a:ln w="76200">
                <a:solidFill>
                  <a:schemeClr val="tx1"/>
                </a:solidFill>
              </a:ln>
              <a:solidFill>
                <a:srgbClr val="FFC000"/>
              </a:solidFill>
              <a:latin typeface="HGP創英角ｺﾞｼｯｸUB" pitchFamily="50" charset="-128"/>
              <a:ea typeface="HGP創英角ｺﾞｼｯｸUB" pitchFamily="50" charset="-128"/>
            </a:endParaRPr>
          </a:p>
        </p:txBody>
      </p:sp>
      <p:sp>
        <p:nvSpPr>
          <p:cNvPr id="54" name="テキスト ボックス 53"/>
          <p:cNvSpPr txBox="1"/>
          <p:nvPr/>
        </p:nvSpPr>
        <p:spPr>
          <a:xfrm>
            <a:off x="1455167" y="1994512"/>
            <a:ext cx="1080872" cy="960263"/>
          </a:xfrm>
          <a:prstGeom prst="rect">
            <a:avLst/>
          </a:prstGeom>
          <a:noFill/>
        </p:spPr>
        <p:txBody>
          <a:bodyPr wrap="none" lIns="128016" tIns="64008" rIns="128016" bIns="64008" rtlCol="0">
            <a:spAutoFit/>
          </a:bodyPr>
          <a:lstStyle/>
          <a:p>
            <a:pPr algn="ctr"/>
            <a:r>
              <a:rPr lang="ja-JP" altLang="en-US" sz="1300" dirty="0" smtClean="0">
                <a:solidFill>
                  <a:srgbClr val="FFC000"/>
                </a:solidFill>
                <a:latin typeface="HGP創英角ｺﾞｼｯｸUB" pitchFamily="50" charset="-128"/>
                <a:ea typeface="HGP創英角ｺﾞｼｯｸUB" pitchFamily="50" charset="-128"/>
              </a:rPr>
              <a:t>こんな</a:t>
            </a:r>
            <a:endParaRPr lang="en-US" altLang="ja-JP" sz="1500" dirty="0" smtClean="0">
              <a:solidFill>
                <a:srgbClr val="FF0000"/>
              </a:solidFill>
              <a:latin typeface="HGP創英角ｺﾞｼｯｸUB" pitchFamily="50" charset="-128"/>
              <a:ea typeface="HGP創英角ｺﾞｼｯｸUB" pitchFamily="50" charset="-128"/>
            </a:endParaRPr>
          </a:p>
          <a:p>
            <a:pPr algn="ctr"/>
            <a:r>
              <a:rPr lang="ja-JP" altLang="en-US" sz="1500" dirty="0" smtClean="0">
                <a:solidFill>
                  <a:srgbClr val="FF0000"/>
                </a:solidFill>
                <a:latin typeface="HGP創英角ｺﾞｼｯｸUB" pitchFamily="50" charset="-128"/>
                <a:ea typeface="HGP創英角ｺﾞｼｯｸUB" pitchFamily="50" charset="-128"/>
              </a:rPr>
              <a:t>経営者様</a:t>
            </a:r>
            <a:r>
              <a:rPr lang="en-US" altLang="ja-JP" sz="1500" dirty="0" smtClean="0">
                <a:solidFill>
                  <a:srgbClr val="FF0000"/>
                </a:solidFill>
                <a:latin typeface="HGP創英角ｺﾞｼｯｸUB" pitchFamily="50" charset="-128"/>
                <a:ea typeface="HGP創英角ｺﾞｼｯｸUB" pitchFamily="50" charset="-128"/>
              </a:rPr>
              <a:t>!</a:t>
            </a:r>
          </a:p>
          <a:p>
            <a:pPr algn="ctr"/>
            <a:r>
              <a:rPr lang="ja-JP" altLang="en-US" sz="1300" dirty="0" smtClean="0">
                <a:solidFill>
                  <a:srgbClr val="FFC000"/>
                </a:solidFill>
                <a:latin typeface="HGP創英角ｺﾞｼｯｸUB" pitchFamily="50" charset="-128"/>
                <a:ea typeface="HGP創英角ｺﾞｼｯｸUB" pitchFamily="50" charset="-128"/>
              </a:rPr>
              <a:t>ぜひご参加</a:t>
            </a:r>
            <a:endParaRPr lang="en-US" altLang="ja-JP" sz="1300" dirty="0" smtClean="0">
              <a:solidFill>
                <a:srgbClr val="FFC000"/>
              </a:solidFill>
              <a:latin typeface="HGP創英角ｺﾞｼｯｸUB" pitchFamily="50" charset="-128"/>
              <a:ea typeface="HGP創英角ｺﾞｼｯｸUB" pitchFamily="50" charset="-128"/>
            </a:endParaRPr>
          </a:p>
          <a:p>
            <a:pPr algn="ctr"/>
            <a:r>
              <a:rPr lang="ja-JP" altLang="en-US" sz="1300" dirty="0" smtClean="0">
                <a:solidFill>
                  <a:srgbClr val="FFC000"/>
                </a:solidFill>
                <a:latin typeface="HGP創英角ｺﾞｼｯｸUB" pitchFamily="50" charset="-128"/>
                <a:ea typeface="HGP創英角ｺﾞｼｯｸUB" pitchFamily="50" charset="-128"/>
              </a:rPr>
              <a:t>ください</a:t>
            </a:r>
            <a:r>
              <a:rPr lang="en-US" altLang="ja-JP" sz="1300" dirty="0">
                <a:solidFill>
                  <a:srgbClr val="FFC000"/>
                </a:solidFill>
                <a:latin typeface="HGP創英角ｺﾞｼｯｸUB" pitchFamily="50" charset="-128"/>
                <a:ea typeface="HGP創英角ｺﾞｼｯｸUB" pitchFamily="50" charset="-128"/>
              </a:rPr>
              <a:t>!!</a:t>
            </a:r>
            <a:endParaRPr lang="ja-JP" altLang="en-US" sz="1300" dirty="0">
              <a:solidFill>
                <a:srgbClr val="FFC000"/>
              </a:solidFill>
              <a:latin typeface="HGP創英角ｺﾞｼｯｸUB" pitchFamily="50" charset="-128"/>
              <a:ea typeface="HGP創英角ｺﾞｼｯｸUB" pitchFamily="50" charset="-128"/>
            </a:endParaRPr>
          </a:p>
        </p:txBody>
      </p:sp>
      <p:cxnSp>
        <p:nvCxnSpPr>
          <p:cNvPr id="55" name="直線コネクタ 54"/>
          <p:cNvCxnSpPr/>
          <p:nvPr/>
        </p:nvCxnSpPr>
        <p:spPr>
          <a:xfrm>
            <a:off x="2553349" y="2397756"/>
            <a:ext cx="36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69974" y="2078698"/>
            <a:ext cx="36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69974" y="3053560"/>
            <a:ext cx="36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86599" y="2734501"/>
            <a:ext cx="3628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1490823" y="5506279"/>
            <a:ext cx="3972691" cy="390876"/>
          </a:xfrm>
          <a:prstGeom prst="rect">
            <a:avLst/>
          </a:prstGeom>
          <a:noFill/>
        </p:spPr>
        <p:txBody>
          <a:bodyPr wrap="none" lIns="128016" tIns="64008" rIns="128016" bIns="64008" rtlCol="0">
            <a:spAutoFit/>
          </a:bodyPr>
          <a:lstStyle/>
          <a:p>
            <a:r>
              <a:rPr lang="ja-JP" altLang="en-US" sz="1700" u="sng" dirty="0" smtClean="0">
                <a:ln w="38100">
                  <a:solidFill>
                    <a:schemeClr val="bg1"/>
                  </a:solidFill>
                </a:ln>
                <a:solidFill>
                  <a:srgbClr val="FF0000"/>
                </a:solidFill>
                <a:latin typeface="HGP創英角ｺﾞｼｯｸUB" pitchFamily="50" charset="-128"/>
                <a:ea typeface="HGP創英角ｺﾞｼｯｸUB" pitchFamily="50" charset="-128"/>
              </a:rPr>
              <a:t>持続化補助金提案のビジネスモデル概要</a:t>
            </a:r>
            <a:endParaRPr lang="ja-JP" altLang="en-US" sz="1700" u="sng" dirty="0">
              <a:ln w="38100">
                <a:solidFill>
                  <a:schemeClr val="bg1"/>
                </a:solidFill>
              </a:ln>
              <a:solidFill>
                <a:srgbClr val="FF0000"/>
              </a:solidFill>
              <a:latin typeface="HGP創英角ｺﾞｼｯｸUB" pitchFamily="50" charset="-128"/>
              <a:ea typeface="HGP創英角ｺﾞｼｯｸUB" pitchFamily="50" charset="-128"/>
            </a:endParaRPr>
          </a:p>
        </p:txBody>
      </p:sp>
      <p:sp>
        <p:nvSpPr>
          <p:cNvPr id="66" name="テキスト ボックス 65"/>
          <p:cNvSpPr txBox="1"/>
          <p:nvPr/>
        </p:nvSpPr>
        <p:spPr>
          <a:xfrm>
            <a:off x="1513431" y="5509285"/>
            <a:ext cx="3972691" cy="390876"/>
          </a:xfrm>
          <a:prstGeom prst="rect">
            <a:avLst/>
          </a:prstGeom>
          <a:noFill/>
        </p:spPr>
        <p:txBody>
          <a:bodyPr wrap="none" lIns="128016" tIns="64008" rIns="128016" bIns="64008" rtlCol="0">
            <a:spAutoFit/>
          </a:bodyPr>
          <a:lstStyle/>
          <a:p>
            <a:r>
              <a:rPr lang="ja-JP" altLang="en-US" sz="1700" u="sng" dirty="0" smtClean="0">
                <a:ln w="3175">
                  <a:noFill/>
                </a:ln>
                <a:solidFill>
                  <a:srgbClr val="FF0000"/>
                </a:solidFill>
                <a:latin typeface="HGP創英角ｺﾞｼｯｸUB" pitchFamily="50" charset="-128"/>
                <a:ea typeface="HGP創英角ｺﾞｼｯｸUB" pitchFamily="50" charset="-128"/>
              </a:rPr>
              <a:t>持続化補助金提案のビジネスモデル概要</a:t>
            </a:r>
            <a:endParaRPr lang="ja-JP" altLang="en-US" sz="1700" u="sng" dirty="0">
              <a:ln w="3175">
                <a:noFill/>
              </a:ln>
              <a:solidFill>
                <a:srgbClr val="FF0000"/>
              </a:solidFill>
              <a:latin typeface="HGP創英角ｺﾞｼｯｸUB" pitchFamily="50" charset="-128"/>
              <a:ea typeface="HGP創英角ｺﾞｼｯｸUB" pitchFamily="50" charset="-128"/>
            </a:endParaRPr>
          </a:p>
        </p:txBody>
      </p:sp>
      <p:sp>
        <p:nvSpPr>
          <p:cNvPr id="71" name="テキスト ボックス 70"/>
          <p:cNvSpPr txBox="1"/>
          <p:nvPr/>
        </p:nvSpPr>
        <p:spPr>
          <a:xfrm>
            <a:off x="1561863" y="3676790"/>
            <a:ext cx="4738126" cy="1314206"/>
          </a:xfrm>
          <a:prstGeom prst="rect">
            <a:avLst/>
          </a:prstGeom>
          <a:noFill/>
        </p:spPr>
        <p:txBody>
          <a:bodyPr wrap="square" lIns="128016" tIns="64008" rIns="128016" bIns="64008" rtlCol="0">
            <a:spAutoFit/>
          </a:bodyPr>
          <a:lstStyle/>
          <a:p>
            <a:r>
              <a:rPr lang="ja-JP" altLang="en-US" sz="1100" dirty="0" smtClean="0">
                <a:latin typeface="HGP創英角ｺﾞｼｯｸUB" pitchFamily="50" charset="-128"/>
                <a:ea typeface="HGP創英角ｺﾞｼｯｸUB" pitchFamily="50" charset="-128"/>
              </a:rPr>
              <a:t>小規模事業者持続化補助金の略称です。簡単に説明しますと、</a:t>
            </a:r>
            <a:r>
              <a:rPr lang="ja-JP" altLang="en-US" sz="1100" u="sng" dirty="0" smtClean="0">
                <a:solidFill>
                  <a:srgbClr val="FF0000"/>
                </a:solidFill>
                <a:latin typeface="HGP創英角ｺﾞｼｯｸUB" pitchFamily="50" charset="-128"/>
                <a:ea typeface="HGP創英角ｺﾞｼｯｸUB" pitchFamily="50" charset="-128"/>
              </a:rPr>
              <a:t>販路開拓などの取組みに対して、最大</a:t>
            </a:r>
            <a:r>
              <a:rPr lang="en-US" altLang="ja-JP" sz="1100" u="sng" dirty="0" smtClean="0">
                <a:solidFill>
                  <a:srgbClr val="FF0000"/>
                </a:solidFill>
                <a:latin typeface="HGP創英角ｺﾞｼｯｸUB" pitchFamily="50" charset="-128"/>
                <a:ea typeface="HGP創英角ｺﾞｼｯｸUB" pitchFamily="50" charset="-128"/>
              </a:rPr>
              <a:t>50</a:t>
            </a:r>
            <a:r>
              <a:rPr lang="ja-JP" altLang="en-US" sz="1100" u="sng" dirty="0" smtClean="0">
                <a:solidFill>
                  <a:srgbClr val="FF0000"/>
                </a:solidFill>
                <a:latin typeface="HGP創英角ｺﾞｼｯｸUB" pitchFamily="50" charset="-128"/>
                <a:ea typeface="HGP創英角ｺﾞｼｯｸUB" pitchFamily="50" charset="-128"/>
              </a:rPr>
              <a:t>万円（補助対象経費の</a:t>
            </a:r>
            <a:r>
              <a:rPr lang="en-US" altLang="ja-JP" sz="1100" u="sng" dirty="0" smtClean="0">
                <a:solidFill>
                  <a:srgbClr val="FF0000"/>
                </a:solidFill>
                <a:latin typeface="HGP創英角ｺﾞｼｯｸUB" pitchFamily="50" charset="-128"/>
                <a:ea typeface="HGP創英角ｺﾞｼｯｸUB" pitchFamily="50" charset="-128"/>
              </a:rPr>
              <a:t>2/3</a:t>
            </a:r>
            <a:r>
              <a:rPr lang="ja-JP" altLang="en-US" sz="1100" u="sng" dirty="0" smtClean="0">
                <a:solidFill>
                  <a:srgbClr val="FF0000"/>
                </a:solidFill>
                <a:latin typeface="HGP創英角ｺﾞｼｯｸUB" pitchFamily="50" charset="-128"/>
                <a:ea typeface="HGP創英角ｺﾞｼｯｸUB" pitchFamily="50" charset="-128"/>
              </a:rPr>
              <a:t>）の補助金を返却不要で受けられるというものです。</a:t>
            </a:r>
            <a:r>
              <a:rPr lang="en-US" altLang="ja-JP" sz="1100" dirty="0" smtClean="0">
                <a:latin typeface="HGP創英角ｺﾞｼｯｸUB" pitchFamily="50" charset="-128"/>
                <a:ea typeface="HGP創英角ｺﾞｼｯｸUB" pitchFamily="50" charset="-128"/>
              </a:rPr>
              <a:t>2014</a:t>
            </a:r>
            <a:r>
              <a:rPr lang="ja-JP" altLang="en-US" sz="1100" dirty="0" smtClean="0">
                <a:latin typeface="HGP創英角ｺﾞｼｯｸUB" pitchFamily="50" charset="-128"/>
                <a:ea typeface="HGP創英角ｺﾞｼｯｸUB" pitchFamily="50" charset="-128"/>
              </a:rPr>
              <a:t>年度は</a:t>
            </a:r>
            <a:r>
              <a:rPr lang="en-US" altLang="ja-JP" sz="1100" dirty="0" smtClean="0">
                <a:latin typeface="HGP創英角ｺﾞｼｯｸUB" pitchFamily="50" charset="-128"/>
                <a:ea typeface="HGP創英角ｺﾞｼｯｸUB" pitchFamily="50" charset="-128"/>
              </a:rPr>
              <a:t>1</a:t>
            </a:r>
            <a:r>
              <a:rPr lang="ja-JP" altLang="en-US" sz="1100" dirty="0" smtClean="0">
                <a:latin typeface="HGP創英角ｺﾞｼｯｸUB" pitchFamily="50" charset="-128"/>
                <a:ea typeface="HGP創英角ｺﾞｼｯｸUB" pitchFamily="50" charset="-128"/>
              </a:rPr>
              <a:t>万件が採用され、申請された事業者様は</a:t>
            </a:r>
            <a:r>
              <a:rPr lang="en-US" altLang="ja-JP" sz="1100" dirty="0" smtClean="0">
                <a:latin typeface="HGP創英角ｺﾞｼｯｸUB" pitchFamily="50" charset="-128"/>
                <a:ea typeface="HGP創英角ｺﾞｼｯｸUB" pitchFamily="50" charset="-128"/>
              </a:rPr>
              <a:t>1/3</a:t>
            </a:r>
            <a:r>
              <a:rPr lang="ja-JP" altLang="en-US" sz="1100" dirty="0" smtClean="0">
                <a:latin typeface="HGP創英角ｺﾞｼｯｸUB" pitchFamily="50" charset="-128"/>
                <a:ea typeface="HGP創英角ｺﾞｼｯｸUB" pitchFamily="50" charset="-128"/>
              </a:rPr>
              <a:t>のみ自己負担という低コストで販売促進などの取組みを行うことが出来ました。</a:t>
            </a:r>
            <a:r>
              <a:rPr lang="en-US" altLang="ja-JP" sz="1100" dirty="0" smtClean="0">
                <a:latin typeface="HGP創英角ｺﾞｼｯｸUB" pitchFamily="50" charset="-128"/>
                <a:ea typeface="HGP創英角ｺﾞｼｯｸUB" pitchFamily="50" charset="-128"/>
              </a:rPr>
              <a:t>2015</a:t>
            </a:r>
            <a:r>
              <a:rPr lang="ja-JP" altLang="en-US" sz="1100" dirty="0" smtClean="0">
                <a:latin typeface="HGP創英角ｺﾞｼｯｸUB" pitchFamily="50" charset="-128"/>
                <a:ea typeface="HGP創英角ｺﾞｼｯｸUB" pitchFamily="50" charset="-128"/>
              </a:rPr>
              <a:t>年にも既に補助金が発表されました。</a:t>
            </a:r>
            <a:endParaRPr lang="en-US" altLang="ja-JP" sz="1100" dirty="0" smtClean="0">
              <a:latin typeface="HGP創英角ｺﾞｼｯｸUB" pitchFamily="50" charset="-128"/>
              <a:ea typeface="HGP創英角ｺﾞｼｯｸUB" pitchFamily="50" charset="-128"/>
            </a:endParaRPr>
          </a:p>
          <a:p>
            <a:r>
              <a:rPr lang="ja-JP" altLang="en-US" sz="1100" u="sng" dirty="0" smtClean="0">
                <a:solidFill>
                  <a:srgbClr val="FF0000"/>
                </a:solidFill>
                <a:latin typeface="HGP創英角ｺﾞｼｯｸUB" pitchFamily="50" charset="-128"/>
                <a:ea typeface="HGP創英角ｺﾞｼｯｸUB" pitchFamily="50" charset="-128"/>
              </a:rPr>
              <a:t>今回は持続化補助金の概要から、採択を受ける方法、実際にこの補助金を活用して設けるためのツールまで余すところなく公開いたします！！</a:t>
            </a:r>
            <a:endParaRPr lang="en-US" altLang="ja-JP" sz="1100" u="sng" dirty="0" smtClean="0">
              <a:solidFill>
                <a:srgbClr val="FF0000"/>
              </a:solidFill>
              <a:latin typeface="HGP創英角ｺﾞｼｯｸUB" pitchFamily="50" charset="-128"/>
              <a:ea typeface="HGP創英角ｺﾞｼｯｸUB" pitchFamily="50" charset="-128"/>
            </a:endParaRPr>
          </a:p>
        </p:txBody>
      </p:sp>
      <p:sp>
        <p:nvSpPr>
          <p:cNvPr id="72" name="テキスト ボックス 71"/>
          <p:cNvSpPr txBox="1"/>
          <p:nvPr/>
        </p:nvSpPr>
        <p:spPr>
          <a:xfrm>
            <a:off x="1647804" y="3322696"/>
            <a:ext cx="2527423" cy="409343"/>
          </a:xfrm>
          <a:prstGeom prst="rect">
            <a:avLst/>
          </a:prstGeom>
          <a:noFill/>
        </p:spPr>
        <p:txBody>
          <a:bodyPr wrap="none" lIns="128016" tIns="64008" rIns="128016" bIns="64008" rtlCol="0">
            <a:spAutoFit/>
          </a:bodyPr>
          <a:lstStyle/>
          <a:p>
            <a:pPr algn="ctr"/>
            <a:r>
              <a:rPr lang="ja-JP" altLang="en-US" sz="1800" dirty="0" smtClean="0">
                <a:ln w="76200">
                  <a:solidFill>
                    <a:schemeClr val="tx1"/>
                  </a:solidFill>
                </a:ln>
                <a:solidFill>
                  <a:srgbClr val="FFFF00"/>
                </a:solidFill>
                <a:latin typeface="HGP創英角ｺﾞｼｯｸUB" pitchFamily="50" charset="-128"/>
                <a:ea typeface="HGP創英角ｺﾞｼｯｸUB" pitchFamily="50" charset="-128"/>
              </a:rPr>
              <a:t>持続化補助金とは？？</a:t>
            </a:r>
            <a:endParaRPr lang="ja-JP" altLang="en-US" sz="1800" dirty="0">
              <a:ln w="76200">
                <a:solidFill>
                  <a:schemeClr val="tx1"/>
                </a:solidFill>
              </a:ln>
              <a:solidFill>
                <a:srgbClr val="FF0000"/>
              </a:solidFill>
              <a:latin typeface="HGP創英角ｺﾞｼｯｸUB" pitchFamily="50" charset="-128"/>
              <a:ea typeface="HGP創英角ｺﾞｼｯｸUB" pitchFamily="50" charset="-128"/>
            </a:endParaRPr>
          </a:p>
        </p:txBody>
      </p:sp>
      <p:sp>
        <p:nvSpPr>
          <p:cNvPr id="73" name="テキスト ボックス 72"/>
          <p:cNvSpPr txBox="1"/>
          <p:nvPr/>
        </p:nvSpPr>
        <p:spPr>
          <a:xfrm>
            <a:off x="1629424" y="3324929"/>
            <a:ext cx="2527423" cy="409343"/>
          </a:xfrm>
          <a:prstGeom prst="rect">
            <a:avLst/>
          </a:prstGeom>
          <a:noFill/>
        </p:spPr>
        <p:txBody>
          <a:bodyPr wrap="none" lIns="128016" tIns="64008" rIns="128016" bIns="64008" rtlCol="0">
            <a:spAutoFit/>
          </a:bodyPr>
          <a:lstStyle/>
          <a:p>
            <a:pPr algn="ctr"/>
            <a:r>
              <a:rPr lang="ja-JP" altLang="en-US" sz="1800" dirty="0" smtClean="0">
                <a:ln w="3175">
                  <a:noFill/>
                </a:ln>
                <a:solidFill>
                  <a:srgbClr val="FFFF00"/>
                </a:solidFill>
                <a:latin typeface="HGP創英角ｺﾞｼｯｸUB" pitchFamily="50" charset="-128"/>
                <a:ea typeface="HGP創英角ｺﾞｼｯｸUB" pitchFamily="50" charset="-128"/>
              </a:rPr>
              <a:t>持続化補助金とは？？</a:t>
            </a:r>
            <a:endParaRPr lang="en-US" altLang="ja-JP" sz="1800" dirty="0" smtClean="0">
              <a:ln w="3175">
                <a:noFill/>
              </a:ln>
              <a:solidFill>
                <a:srgbClr val="FFFF00"/>
              </a:solidFill>
              <a:latin typeface="HGP創英角ｺﾞｼｯｸUB" pitchFamily="50" charset="-128"/>
              <a:ea typeface="HGP創英角ｺﾞｼｯｸUB" pitchFamily="50" charset="-128"/>
            </a:endParaRPr>
          </a:p>
        </p:txBody>
      </p:sp>
      <p:sp>
        <p:nvSpPr>
          <p:cNvPr id="76" name="テキスト ボックス 75"/>
          <p:cNvSpPr txBox="1"/>
          <p:nvPr/>
        </p:nvSpPr>
        <p:spPr>
          <a:xfrm>
            <a:off x="1652448" y="5052099"/>
            <a:ext cx="4536504" cy="252000"/>
          </a:xfrm>
          <a:prstGeom prst="rect">
            <a:avLst/>
          </a:prstGeom>
          <a:noFill/>
        </p:spPr>
        <p:txBody>
          <a:bodyPr wrap="none" lIns="128016" tIns="64008" rIns="128016" bIns="64008" rtlCol="0">
            <a:prstTxWarp prst="textPlain">
              <a:avLst/>
            </a:prstTxWarp>
            <a:spAutoFit/>
          </a:bodyPr>
          <a:lstStyle/>
          <a:p>
            <a:pPr algn="ctr"/>
            <a:r>
              <a:rPr lang="ja-JP" altLang="en-US" sz="1100" b="1" dirty="0" smtClean="0">
                <a:ln w="57150">
                  <a:solidFill>
                    <a:schemeClr val="tx1"/>
                  </a:solidFill>
                </a:ln>
                <a:latin typeface="HGP創英角ｺﾞｼｯｸUB" pitchFamily="50" charset="-128"/>
                <a:ea typeface="HGP創英角ｺﾞｼｯｸUB" pitchFamily="50" charset="-128"/>
              </a:rPr>
              <a:t>持続化補助金は時流です。あとは御社の戦略次第です。</a:t>
            </a:r>
            <a:endParaRPr lang="ja-JP" altLang="en-US" sz="1100" b="1" dirty="0">
              <a:ln w="57150">
                <a:solidFill>
                  <a:schemeClr val="tx1"/>
                </a:solidFill>
              </a:ln>
              <a:latin typeface="HGP創英角ｺﾞｼｯｸUB" pitchFamily="50" charset="-128"/>
              <a:ea typeface="HGP創英角ｺﾞｼｯｸUB" pitchFamily="50" charset="-128"/>
            </a:endParaRPr>
          </a:p>
        </p:txBody>
      </p:sp>
      <p:sp>
        <p:nvSpPr>
          <p:cNvPr id="77" name="テキスト ボックス 76"/>
          <p:cNvSpPr txBox="1"/>
          <p:nvPr/>
        </p:nvSpPr>
        <p:spPr>
          <a:xfrm>
            <a:off x="1644748" y="5062504"/>
            <a:ext cx="4536504" cy="252000"/>
          </a:xfrm>
          <a:prstGeom prst="rect">
            <a:avLst/>
          </a:prstGeom>
          <a:noFill/>
        </p:spPr>
        <p:txBody>
          <a:bodyPr wrap="none" lIns="128016" tIns="64008" rIns="128016" bIns="64008" rtlCol="0">
            <a:prstTxWarp prst="textPlain">
              <a:avLst/>
            </a:prstTxWarp>
            <a:spAutoFit/>
          </a:bodyPr>
          <a:lstStyle/>
          <a:p>
            <a:pPr algn="ctr"/>
            <a:r>
              <a:rPr lang="ja-JP" altLang="en-US" sz="1100" b="1" dirty="0" smtClean="0">
                <a:ln w="3175">
                  <a:solidFill>
                    <a:schemeClr val="bg1"/>
                  </a:solidFill>
                </a:ln>
                <a:solidFill>
                  <a:srgbClr val="FF0000"/>
                </a:solidFill>
                <a:latin typeface="HGP創英角ｺﾞｼｯｸUB" pitchFamily="50" charset="-128"/>
                <a:ea typeface="HGP創英角ｺﾞｼｯｸUB" pitchFamily="50" charset="-128"/>
              </a:rPr>
              <a:t>持続化補助金は時流です。あとは御社の戦略次第です。</a:t>
            </a:r>
            <a:endParaRPr lang="ja-JP" altLang="en-US" sz="1100" b="1" dirty="0">
              <a:ln w="3175">
                <a:solidFill>
                  <a:schemeClr val="bg1"/>
                </a:solidFill>
              </a:ln>
              <a:solidFill>
                <a:srgbClr val="FF0000"/>
              </a:solidFill>
              <a:latin typeface="HGP創英角ｺﾞｼｯｸUB" pitchFamily="50" charset="-128"/>
              <a:ea typeface="HGP創英角ｺﾞｼｯｸUB" pitchFamily="50" charset="-128"/>
            </a:endParaRPr>
          </a:p>
        </p:txBody>
      </p:sp>
      <p:sp>
        <p:nvSpPr>
          <p:cNvPr id="78" name="テキスト ボックス 77"/>
          <p:cNvSpPr txBox="1"/>
          <p:nvPr/>
        </p:nvSpPr>
        <p:spPr>
          <a:xfrm rot="5400000">
            <a:off x="-51649" y="8681832"/>
            <a:ext cx="1008113" cy="302435"/>
          </a:xfrm>
          <a:prstGeom prst="rect">
            <a:avLst/>
          </a:prstGeom>
          <a:noFill/>
        </p:spPr>
        <p:txBody>
          <a:bodyPr vert="eaVert" wrap="none" lIns="128016" tIns="64008" rIns="128016" bIns="64008" rtlCol="0">
            <a:prstTxWarp prst="textPlain">
              <a:avLst/>
            </a:prstTxWarp>
            <a:spAutoFit/>
          </a:bodyPr>
          <a:lstStyle/>
          <a:p>
            <a:pPr algn="ctr"/>
            <a:r>
              <a:rPr lang="ja-JP" altLang="en-US" sz="1300" dirty="0" smtClean="0">
                <a:ln w="12700">
                  <a:noFill/>
                </a:ln>
                <a:latin typeface="HGP創英角ｺﾞｼｯｸUB" pitchFamily="50" charset="-128"/>
                <a:ea typeface="HGP創英角ｺﾞｼｯｸUB" pitchFamily="50" charset="-128"/>
              </a:rPr>
              <a:t>講師紹介</a:t>
            </a:r>
            <a:endParaRPr lang="ja-JP" altLang="en-US" sz="1300" dirty="0">
              <a:ln w="12700">
                <a:noFill/>
              </a:ln>
              <a:latin typeface="HGP創英角ｺﾞｼｯｸUB" pitchFamily="50" charset="-128"/>
              <a:ea typeface="HGP創英角ｺﾞｼｯｸUB" pitchFamily="50" charset="-128"/>
            </a:endParaRPr>
          </a:p>
        </p:txBody>
      </p:sp>
      <p:sp>
        <p:nvSpPr>
          <p:cNvPr id="79" name="正方形/長方形 78"/>
          <p:cNvSpPr/>
          <p:nvPr/>
        </p:nvSpPr>
        <p:spPr>
          <a:xfrm>
            <a:off x="729154" y="8312367"/>
            <a:ext cx="2949744" cy="1058400"/>
          </a:xfrm>
          <a:prstGeom prst="rect">
            <a:avLst/>
          </a:prstGeom>
          <a:solidFill>
            <a:schemeClr val="bg1"/>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128016" tIns="64008" rIns="128016" bIns="64008" rtlCol="0" anchor="ctr"/>
          <a:lstStyle/>
          <a:p>
            <a:pPr algn="r"/>
            <a:endParaRPr lang="ja-JP" altLang="en-US" sz="1700" dirty="0">
              <a:solidFill>
                <a:schemeClr val="tx1"/>
              </a:solidFill>
            </a:endParaRPr>
          </a:p>
        </p:txBody>
      </p:sp>
      <p:sp>
        <p:nvSpPr>
          <p:cNvPr id="80" name="正方形/長方形 79"/>
          <p:cNvSpPr/>
          <p:nvPr/>
        </p:nvSpPr>
        <p:spPr>
          <a:xfrm>
            <a:off x="3779709" y="8312367"/>
            <a:ext cx="2949744" cy="1058400"/>
          </a:xfrm>
          <a:prstGeom prst="rect">
            <a:avLst/>
          </a:prstGeom>
          <a:solidFill>
            <a:schemeClr val="bg1"/>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128016" tIns="64008" rIns="128016" bIns="64008" rtlCol="0" anchor="ctr"/>
          <a:lstStyle/>
          <a:p>
            <a:pPr algn="r"/>
            <a:endParaRPr lang="ja-JP" altLang="en-US" sz="1700" dirty="0">
              <a:solidFill>
                <a:schemeClr val="tx1"/>
              </a:solidFill>
            </a:endParaRPr>
          </a:p>
        </p:txBody>
      </p:sp>
      <p:sp>
        <p:nvSpPr>
          <p:cNvPr id="81" name="正方形/長方形 80"/>
          <p:cNvSpPr/>
          <p:nvPr/>
        </p:nvSpPr>
        <p:spPr>
          <a:xfrm>
            <a:off x="6804045" y="8312367"/>
            <a:ext cx="2949744" cy="1058400"/>
          </a:xfrm>
          <a:prstGeom prst="rect">
            <a:avLst/>
          </a:prstGeom>
          <a:solidFill>
            <a:schemeClr val="bg1"/>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128016" tIns="64008" rIns="128016" bIns="64008" rtlCol="0" anchor="ctr"/>
          <a:lstStyle/>
          <a:p>
            <a:pPr algn="r"/>
            <a:endParaRPr lang="ja-JP" altLang="en-US" sz="1700" dirty="0">
              <a:solidFill>
                <a:schemeClr val="tx1"/>
              </a:solidFill>
            </a:endParaRPr>
          </a:p>
        </p:txBody>
      </p:sp>
      <p:sp>
        <p:nvSpPr>
          <p:cNvPr id="82" name="角丸四角形 81"/>
          <p:cNvSpPr/>
          <p:nvPr/>
        </p:nvSpPr>
        <p:spPr>
          <a:xfrm>
            <a:off x="6501611" y="2734502"/>
            <a:ext cx="6048000" cy="1301528"/>
          </a:xfrm>
          <a:prstGeom prst="roundRect">
            <a:avLst>
              <a:gd name="adj" fmla="val 9055"/>
            </a:avLst>
          </a:prstGeom>
          <a:solidFill>
            <a:schemeClr val="bg1"/>
          </a:solidFill>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endParaRPr kumimoji="1" lang="ja-JP" altLang="en-US"/>
          </a:p>
        </p:txBody>
      </p:sp>
      <p:sp>
        <p:nvSpPr>
          <p:cNvPr id="84" name="角丸四角形 83"/>
          <p:cNvSpPr/>
          <p:nvPr/>
        </p:nvSpPr>
        <p:spPr>
          <a:xfrm>
            <a:off x="6501611" y="4574746"/>
            <a:ext cx="6048000" cy="1301528"/>
          </a:xfrm>
          <a:prstGeom prst="roundRect">
            <a:avLst>
              <a:gd name="adj" fmla="val 9055"/>
            </a:avLst>
          </a:prstGeom>
          <a:solidFill>
            <a:schemeClr val="bg1"/>
          </a:solidFill>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endParaRPr kumimoji="1" lang="ja-JP" altLang="en-US"/>
          </a:p>
        </p:txBody>
      </p:sp>
      <p:sp>
        <p:nvSpPr>
          <p:cNvPr id="85" name="角丸四角形 84"/>
          <p:cNvSpPr/>
          <p:nvPr/>
        </p:nvSpPr>
        <p:spPr>
          <a:xfrm>
            <a:off x="6501611" y="6481141"/>
            <a:ext cx="6048000" cy="1301528"/>
          </a:xfrm>
          <a:prstGeom prst="roundRect">
            <a:avLst>
              <a:gd name="adj" fmla="val 9055"/>
            </a:avLst>
          </a:prstGeom>
          <a:solidFill>
            <a:schemeClr val="bg1"/>
          </a:solidFill>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endParaRPr kumimoji="1" lang="ja-JP" altLang="en-US"/>
          </a:p>
        </p:txBody>
      </p:sp>
      <p:sp>
        <p:nvSpPr>
          <p:cNvPr id="86" name="正方形/長方形 85"/>
          <p:cNvSpPr/>
          <p:nvPr/>
        </p:nvSpPr>
        <p:spPr>
          <a:xfrm>
            <a:off x="6501611" y="2297001"/>
            <a:ext cx="6048000" cy="504000"/>
          </a:xfrm>
          <a:prstGeom prst="rect">
            <a:avLst/>
          </a:prstGeom>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endParaRPr kumimoji="1" lang="ja-JP" altLang="en-US"/>
          </a:p>
        </p:txBody>
      </p:sp>
      <p:sp>
        <p:nvSpPr>
          <p:cNvPr id="87" name="正方形/長方形 86"/>
          <p:cNvSpPr/>
          <p:nvPr/>
        </p:nvSpPr>
        <p:spPr>
          <a:xfrm>
            <a:off x="6501611" y="4137245"/>
            <a:ext cx="6048000" cy="504000"/>
          </a:xfrm>
          <a:prstGeom prst="rect">
            <a:avLst/>
          </a:prstGeom>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endParaRPr kumimoji="1" lang="ja-JP" altLang="en-US"/>
          </a:p>
        </p:txBody>
      </p:sp>
      <p:sp>
        <p:nvSpPr>
          <p:cNvPr id="88" name="正方形/長方形 87"/>
          <p:cNvSpPr/>
          <p:nvPr/>
        </p:nvSpPr>
        <p:spPr>
          <a:xfrm>
            <a:off x="6501611" y="6043640"/>
            <a:ext cx="6048000" cy="504000"/>
          </a:xfrm>
          <a:prstGeom prst="rect">
            <a:avLst/>
          </a:prstGeom>
        </p:spPr>
        <p:style>
          <a:lnRef idx="1">
            <a:schemeClr val="accent3"/>
          </a:lnRef>
          <a:fillRef idx="2">
            <a:schemeClr val="accent3"/>
          </a:fillRef>
          <a:effectRef idx="1">
            <a:schemeClr val="accent3"/>
          </a:effectRef>
          <a:fontRef idx="minor">
            <a:schemeClr val="dk1"/>
          </a:fontRef>
        </p:style>
        <p:txBody>
          <a:bodyPr lIns="128016" tIns="64008" rIns="128016" bIns="64008" rtlCol="0" anchor="ctr"/>
          <a:lstStyle/>
          <a:p>
            <a:pPr algn="ctr"/>
            <a:endParaRPr kumimoji="1" lang="ja-JP" altLang="en-US"/>
          </a:p>
        </p:txBody>
      </p:sp>
      <p:sp>
        <p:nvSpPr>
          <p:cNvPr id="83" name="テキスト ボックス 82"/>
          <p:cNvSpPr txBox="1"/>
          <p:nvPr/>
        </p:nvSpPr>
        <p:spPr>
          <a:xfrm rot="21222953">
            <a:off x="6360812" y="2308154"/>
            <a:ext cx="1335750" cy="452431"/>
          </a:xfrm>
          <a:prstGeom prst="rect">
            <a:avLst/>
          </a:prstGeom>
          <a:noFill/>
        </p:spPr>
        <p:txBody>
          <a:bodyPr wrap="none" lIns="128016" tIns="64008" rIns="128016" bIns="64008" rtlCol="0">
            <a:spAutoFit/>
          </a:bodyPr>
          <a:lstStyle/>
          <a:p>
            <a:r>
              <a:rPr lang="ja-JP" altLang="en-US" sz="2100" u="sng" dirty="0" smtClean="0">
                <a:ln w="3175">
                  <a:noFill/>
                </a:ln>
                <a:solidFill>
                  <a:srgbClr val="FF0000"/>
                </a:solidFill>
                <a:latin typeface="HGP創英角ｺﾞｼｯｸUB" pitchFamily="50" charset="-128"/>
                <a:ea typeface="HGP創英角ｺﾞｼｯｸUB" pitchFamily="50" charset="-128"/>
              </a:rPr>
              <a:t>商品戦略</a:t>
            </a:r>
            <a:endParaRPr lang="ja-JP" altLang="en-US" sz="2100" u="sng" dirty="0">
              <a:ln w="3175">
                <a:noFill/>
              </a:ln>
              <a:solidFill>
                <a:srgbClr val="FF0000"/>
              </a:solidFill>
              <a:latin typeface="HGP創英角ｺﾞｼｯｸUB" pitchFamily="50" charset="-128"/>
              <a:ea typeface="HGP創英角ｺﾞｼｯｸUB" pitchFamily="50" charset="-128"/>
            </a:endParaRPr>
          </a:p>
        </p:txBody>
      </p:sp>
      <p:sp>
        <p:nvSpPr>
          <p:cNvPr id="89" name="テキスト ボックス 88"/>
          <p:cNvSpPr txBox="1"/>
          <p:nvPr/>
        </p:nvSpPr>
        <p:spPr>
          <a:xfrm rot="21222953">
            <a:off x="6360817" y="4153025"/>
            <a:ext cx="1335750" cy="452432"/>
          </a:xfrm>
          <a:prstGeom prst="rect">
            <a:avLst/>
          </a:prstGeom>
          <a:noFill/>
        </p:spPr>
        <p:txBody>
          <a:bodyPr wrap="none" lIns="128016" tIns="64008" rIns="128016" bIns="64008" rtlCol="0">
            <a:spAutoFit/>
          </a:bodyPr>
          <a:lstStyle/>
          <a:p>
            <a:r>
              <a:rPr lang="ja-JP" altLang="en-US" sz="2100" u="sng" dirty="0">
                <a:ln w="3175">
                  <a:noFill/>
                </a:ln>
                <a:solidFill>
                  <a:srgbClr val="FF0000"/>
                </a:solidFill>
                <a:latin typeface="HGP創英角ｺﾞｼｯｸUB" pitchFamily="50" charset="-128"/>
                <a:ea typeface="HGP創英角ｺﾞｼｯｸUB" pitchFamily="50" charset="-128"/>
              </a:rPr>
              <a:t>集客</a:t>
            </a:r>
            <a:r>
              <a:rPr lang="ja-JP" altLang="en-US" sz="2100" u="sng" dirty="0" smtClean="0">
                <a:ln w="3175">
                  <a:noFill/>
                </a:ln>
                <a:solidFill>
                  <a:srgbClr val="FF0000"/>
                </a:solidFill>
                <a:latin typeface="HGP創英角ｺﾞｼｯｸUB" pitchFamily="50" charset="-128"/>
                <a:ea typeface="HGP創英角ｺﾞｼｯｸUB" pitchFamily="50" charset="-128"/>
              </a:rPr>
              <a:t>戦略</a:t>
            </a:r>
            <a:endParaRPr lang="ja-JP" altLang="en-US" sz="2100" u="sng" dirty="0">
              <a:ln w="3175">
                <a:noFill/>
              </a:ln>
              <a:solidFill>
                <a:srgbClr val="FF0000"/>
              </a:solidFill>
              <a:latin typeface="HGP創英角ｺﾞｼｯｸUB" pitchFamily="50" charset="-128"/>
              <a:ea typeface="HGP創英角ｺﾞｼｯｸUB" pitchFamily="50" charset="-128"/>
            </a:endParaRPr>
          </a:p>
        </p:txBody>
      </p:sp>
      <p:sp>
        <p:nvSpPr>
          <p:cNvPr id="90" name="テキスト ボックス 89"/>
          <p:cNvSpPr txBox="1"/>
          <p:nvPr/>
        </p:nvSpPr>
        <p:spPr>
          <a:xfrm rot="21222953">
            <a:off x="6360814" y="6085063"/>
            <a:ext cx="1335750" cy="452432"/>
          </a:xfrm>
          <a:prstGeom prst="rect">
            <a:avLst/>
          </a:prstGeom>
          <a:noFill/>
        </p:spPr>
        <p:txBody>
          <a:bodyPr wrap="none" lIns="128016" tIns="64008" rIns="128016" bIns="64008" rtlCol="0">
            <a:spAutoFit/>
          </a:bodyPr>
          <a:lstStyle/>
          <a:p>
            <a:r>
              <a:rPr lang="ja-JP" altLang="en-US" sz="2100" u="sng" dirty="0">
                <a:ln w="3175">
                  <a:noFill/>
                </a:ln>
                <a:solidFill>
                  <a:srgbClr val="FF0000"/>
                </a:solidFill>
                <a:latin typeface="HGP創英角ｺﾞｼｯｸUB" pitchFamily="50" charset="-128"/>
                <a:ea typeface="HGP創英角ｺﾞｼｯｸUB" pitchFamily="50" charset="-128"/>
              </a:rPr>
              <a:t>営業</a:t>
            </a:r>
            <a:r>
              <a:rPr lang="ja-JP" altLang="en-US" sz="2100" u="sng" dirty="0" smtClean="0">
                <a:ln w="3175">
                  <a:noFill/>
                </a:ln>
                <a:solidFill>
                  <a:srgbClr val="FF0000"/>
                </a:solidFill>
                <a:latin typeface="HGP創英角ｺﾞｼｯｸUB" pitchFamily="50" charset="-128"/>
                <a:ea typeface="HGP創英角ｺﾞｼｯｸUB" pitchFamily="50" charset="-128"/>
              </a:rPr>
              <a:t>戦略</a:t>
            </a:r>
            <a:endParaRPr lang="ja-JP" altLang="en-US" sz="2100" u="sng" dirty="0">
              <a:ln w="3175">
                <a:noFill/>
              </a:ln>
              <a:solidFill>
                <a:srgbClr val="FF0000"/>
              </a:solidFill>
              <a:latin typeface="HGP創英角ｺﾞｼｯｸUB" pitchFamily="50" charset="-128"/>
              <a:ea typeface="HGP創英角ｺﾞｼｯｸUB" pitchFamily="50" charset="-128"/>
            </a:endParaRPr>
          </a:p>
        </p:txBody>
      </p:sp>
      <p:sp>
        <p:nvSpPr>
          <p:cNvPr id="91" name="テキスト ボックス 90"/>
          <p:cNvSpPr txBox="1"/>
          <p:nvPr/>
        </p:nvSpPr>
        <p:spPr>
          <a:xfrm>
            <a:off x="7628221" y="2448693"/>
            <a:ext cx="4838400" cy="224039"/>
          </a:xfrm>
          <a:prstGeom prst="rect">
            <a:avLst/>
          </a:prstGeom>
          <a:noFill/>
        </p:spPr>
        <p:txBody>
          <a:bodyPr wrap="none" lIns="128016" tIns="64008" rIns="128016" bIns="64008" rtlCol="0">
            <a:prstTxWarp prst="textPlain">
              <a:avLst/>
            </a:prstTxWarp>
            <a:spAutoFit/>
          </a:bodyPr>
          <a:lstStyle/>
          <a:p>
            <a:r>
              <a:rPr lang="ja-JP" altLang="en-US" sz="1000" dirty="0" smtClean="0">
                <a:ln w="3175">
                  <a:noFill/>
                </a:ln>
                <a:latin typeface="HGP創英角ｺﾞｼｯｸUB" pitchFamily="50" charset="-128"/>
                <a:ea typeface="HGP創英角ｺﾞｼｯｸUB" pitchFamily="50" charset="-128"/>
              </a:rPr>
              <a:t>持続化補助金の知識から売るためのノウハウまで一挙公開！</a:t>
            </a:r>
            <a:r>
              <a:rPr lang="en-US" altLang="ja-JP" sz="1000" dirty="0" smtClean="0">
                <a:ln w="3175">
                  <a:noFill/>
                </a:ln>
                <a:latin typeface="HGP創英角ｺﾞｼｯｸUB" pitchFamily="50" charset="-128"/>
                <a:ea typeface="HGP創英角ｺﾞｼｯｸUB" pitchFamily="50" charset="-128"/>
              </a:rPr>
              <a:t>!</a:t>
            </a:r>
            <a:endParaRPr lang="ja-JP" altLang="en-US" sz="1000" dirty="0">
              <a:ln w="3175">
                <a:noFill/>
              </a:ln>
              <a:latin typeface="HGP創英角ｺﾞｼｯｸUB" pitchFamily="50" charset="-128"/>
              <a:ea typeface="HGP創英角ｺﾞｼｯｸUB" pitchFamily="50" charset="-128"/>
            </a:endParaRPr>
          </a:p>
        </p:txBody>
      </p:sp>
      <p:sp>
        <p:nvSpPr>
          <p:cNvPr id="94" name="テキスト ボックス 93"/>
          <p:cNvSpPr txBox="1"/>
          <p:nvPr/>
        </p:nvSpPr>
        <p:spPr>
          <a:xfrm>
            <a:off x="7610534" y="4323885"/>
            <a:ext cx="4838400" cy="224039"/>
          </a:xfrm>
          <a:prstGeom prst="rect">
            <a:avLst/>
          </a:prstGeom>
          <a:noFill/>
        </p:spPr>
        <p:txBody>
          <a:bodyPr wrap="none" lIns="128016" tIns="64008" rIns="128016" bIns="64008" rtlCol="0">
            <a:prstTxWarp prst="textPlain">
              <a:avLst/>
            </a:prstTxWarp>
            <a:spAutoFit/>
          </a:bodyPr>
          <a:lstStyle/>
          <a:p>
            <a:r>
              <a:rPr lang="ja-JP" altLang="en-US" sz="1000" b="1" dirty="0" smtClean="0">
                <a:ln w="3175">
                  <a:noFill/>
                </a:ln>
                <a:latin typeface="HGP創英角ｺﾞｼｯｸUB" pitchFamily="50" charset="-128"/>
                <a:ea typeface="HGP創英角ｺﾞｼｯｸUB" pitchFamily="50" charset="-128"/>
              </a:rPr>
              <a:t>どうやって見込客を集めるの？マル秘ノウハウを公開！</a:t>
            </a:r>
            <a:r>
              <a:rPr lang="en-US" altLang="ja-JP" sz="1000" b="1" dirty="0" smtClean="0">
                <a:ln w="3175">
                  <a:noFill/>
                </a:ln>
                <a:latin typeface="HGP創英角ｺﾞｼｯｸUB" pitchFamily="50" charset="-128"/>
                <a:ea typeface="HGP創英角ｺﾞｼｯｸUB" pitchFamily="50" charset="-128"/>
              </a:rPr>
              <a:t>!</a:t>
            </a:r>
            <a:endParaRPr lang="ja-JP" altLang="en-US" sz="1000" b="1" dirty="0">
              <a:ln w="3175">
                <a:noFill/>
              </a:ln>
              <a:latin typeface="HGP創英角ｺﾞｼｯｸUB" pitchFamily="50" charset="-128"/>
              <a:ea typeface="HGP創英角ｺﾞｼｯｸUB" pitchFamily="50" charset="-128"/>
            </a:endParaRPr>
          </a:p>
        </p:txBody>
      </p:sp>
      <p:sp>
        <p:nvSpPr>
          <p:cNvPr id="95" name="テキスト ボックス 94"/>
          <p:cNvSpPr txBox="1"/>
          <p:nvPr/>
        </p:nvSpPr>
        <p:spPr>
          <a:xfrm>
            <a:off x="7610534" y="6182400"/>
            <a:ext cx="3974842" cy="288316"/>
          </a:xfrm>
          <a:prstGeom prst="rect">
            <a:avLst/>
          </a:prstGeom>
          <a:noFill/>
        </p:spPr>
        <p:txBody>
          <a:bodyPr wrap="none" lIns="128016" tIns="64008" rIns="128016" bIns="64008" rtlCol="0">
            <a:prstTxWarp prst="textPlain">
              <a:avLst/>
            </a:prstTxWarp>
            <a:spAutoFit/>
          </a:bodyPr>
          <a:lstStyle/>
          <a:p>
            <a:r>
              <a:rPr lang="ja-JP" altLang="en-US" sz="1000" b="1" dirty="0" smtClean="0">
                <a:ln w="3175">
                  <a:noFill/>
                </a:ln>
                <a:latin typeface="HGP創英角ｺﾞｼｯｸUB" pitchFamily="50" charset="-128"/>
                <a:ea typeface="HGP創英角ｺﾞｼｯｸUB" pitchFamily="50" charset="-128"/>
              </a:rPr>
              <a:t>客単価７５万円！実際に受注した営業ツールを公開！</a:t>
            </a:r>
            <a:r>
              <a:rPr lang="en-US" altLang="ja-JP" sz="1000" b="1" dirty="0" smtClean="0">
                <a:ln w="3175">
                  <a:noFill/>
                </a:ln>
                <a:latin typeface="HGP創英角ｺﾞｼｯｸUB" pitchFamily="50" charset="-128"/>
                <a:ea typeface="HGP創英角ｺﾞｼｯｸUB" pitchFamily="50" charset="-128"/>
              </a:rPr>
              <a:t>!</a:t>
            </a:r>
            <a:endParaRPr lang="ja-JP" altLang="en-US" sz="1000" b="1" dirty="0">
              <a:ln w="3175">
                <a:noFill/>
              </a:ln>
              <a:latin typeface="HGP創英角ｺﾞｼｯｸUB" pitchFamily="50" charset="-128"/>
              <a:ea typeface="HGP創英角ｺﾞｼｯｸUB" pitchFamily="50" charset="-128"/>
            </a:endParaRPr>
          </a:p>
        </p:txBody>
      </p:sp>
      <p:sp>
        <p:nvSpPr>
          <p:cNvPr id="99" name="正方形/長方形 98"/>
          <p:cNvSpPr/>
          <p:nvPr/>
        </p:nvSpPr>
        <p:spPr>
          <a:xfrm>
            <a:off x="815058" y="8424914"/>
            <a:ext cx="948427" cy="856800"/>
          </a:xfrm>
          <a:prstGeom prst="rect">
            <a:avLst/>
          </a:prstGeom>
          <a:solidFill>
            <a:schemeClr val="bg1"/>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128016" tIns="64008" rIns="128016" bIns="64008" rtlCol="0" anchor="ctr"/>
          <a:lstStyle/>
          <a:p>
            <a:pPr algn="ctr"/>
            <a:r>
              <a:rPr lang="ja-JP" altLang="en-US" sz="1700" dirty="0" smtClean="0">
                <a:solidFill>
                  <a:schemeClr val="tx1"/>
                </a:solidFill>
              </a:rPr>
              <a:t>真野様写真</a:t>
            </a:r>
            <a:endParaRPr lang="ja-JP" altLang="en-US" sz="1700" dirty="0">
              <a:solidFill>
                <a:schemeClr val="tx1"/>
              </a:solidFill>
            </a:endParaRPr>
          </a:p>
        </p:txBody>
      </p:sp>
      <p:sp>
        <p:nvSpPr>
          <p:cNvPr id="100" name="正方形/長方形 99"/>
          <p:cNvSpPr/>
          <p:nvPr/>
        </p:nvSpPr>
        <p:spPr>
          <a:xfrm>
            <a:off x="3865613" y="8424914"/>
            <a:ext cx="948427" cy="856800"/>
          </a:xfrm>
          <a:prstGeom prst="rect">
            <a:avLst/>
          </a:prstGeom>
          <a:solidFill>
            <a:schemeClr val="bg1"/>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128016" tIns="64008" rIns="128016" bIns="64008" rtlCol="0" anchor="ctr"/>
          <a:lstStyle/>
          <a:p>
            <a:pPr algn="ctr"/>
            <a:r>
              <a:rPr lang="ja-JP" altLang="en-US" sz="1700" dirty="0" smtClean="0">
                <a:solidFill>
                  <a:schemeClr val="tx1"/>
                </a:solidFill>
              </a:rPr>
              <a:t>岩邊写真</a:t>
            </a:r>
            <a:endParaRPr lang="ja-JP" altLang="en-US" sz="1700" dirty="0">
              <a:solidFill>
                <a:schemeClr val="tx1"/>
              </a:solidFill>
            </a:endParaRPr>
          </a:p>
        </p:txBody>
      </p:sp>
      <p:sp>
        <p:nvSpPr>
          <p:cNvPr id="101" name="正方形/長方形 100"/>
          <p:cNvSpPr/>
          <p:nvPr/>
        </p:nvSpPr>
        <p:spPr>
          <a:xfrm>
            <a:off x="6889949" y="8424914"/>
            <a:ext cx="948427" cy="856800"/>
          </a:xfrm>
          <a:prstGeom prst="rect">
            <a:avLst/>
          </a:prstGeom>
          <a:solidFill>
            <a:schemeClr val="bg1"/>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128016" tIns="64008" rIns="128016" bIns="64008" rtlCol="0" anchor="ctr"/>
          <a:lstStyle/>
          <a:p>
            <a:pPr algn="ctr"/>
            <a:r>
              <a:rPr lang="ja-JP" altLang="en-US" sz="1700" dirty="0" smtClean="0">
                <a:solidFill>
                  <a:schemeClr val="tx1"/>
                </a:solidFill>
              </a:rPr>
              <a:t>佐々木写真</a:t>
            </a:r>
            <a:endParaRPr lang="ja-JP" altLang="en-US" sz="1700" dirty="0">
              <a:solidFill>
                <a:schemeClr val="tx1"/>
              </a:solidFill>
            </a:endParaRPr>
          </a:p>
        </p:txBody>
      </p:sp>
      <p:sp>
        <p:nvSpPr>
          <p:cNvPr id="102" name="正方形/長方形 101"/>
          <p:cNvSpPr/>
          <p:nvPr/>
        </p:nvSpPr>
        <p:spPr>
          <a:xfrm>
            <a:off x="6501611" y="6775361"/>
            <a:ext cx="4435693" cy="929485"/>
          </a:xfrm>
          <a:prstGeom prst="rect">
            <a:avLst/>
          </a:prstGeom>
          <a:noFill/>
        </p:spPr>
        <p:txBody>
          <a:bodyPr wrap="square" lIns="128016" tIns="64008" rIns="128016" bIns="64008">
            <a:spAutoFit/>
          </a:bodyPr>
          <a:lstStyle/>
          <a:p>
            <a:pPr>
              <a:buFont typeface="Arial" pitchFamily="34" charset="0"/>
              <a:buChar char="•"/>
            </a:pPr>
            <a:r>
              <a:rPr lang="ja-JP" altLang="en-US" sz="1300" dirty="0" smtClean="0">
                <a:latin typeface="HGP創英角ｺﾞｼｯｸUB" pitchFamily="50" charset="-128"/>
                <a:ea typeface="HGP創英角ｺﾞｼｯｸUB" pitchFamily="50" charset="-128"/>
              </a:rPr>
              <a:t>営業の仕組み化</a:t>
            </a:r>
            <a:r>
              <a:rPr lang="en-US" altLang="ja-JP" sz="1300" dirty="0" smtClean="0">
                <a:latin typeface="HGP創英角ｺﾞｼｯｸUB" pitchFamily="50" charset="-128"/>
                <a:ea typeface="HGP創英角ｺﾞｼｯｸUB" pitchFamily="50" charset="-128"/>
              </a:rPr>
              <a:t>!</a:t>
            </a:r>
            <a:r>
              <a:rPr lang="ja-JP" altLang="en-US" sz="1300" dirty="0" smtClean="0">
                <a:latin typeface="HGP創英角ｺﾞｼｯｸUB" pitchFamily="50" charset="-128"/>
                <a:ea typeface="HGP創英角ｺﾞｼｯｸUB" pitchFamily="50" charset="-128"/>
              </a:rPr>
              <a:t>俗人営業から脱却せよ！</a:t>
            </a:r>
            <a:endParaRPr lang="en-US" altLang="ja-JP" sz="1300" dirty="0" smtClean="0">
              <a:latin typeface="HGP創英角ｺﾞｼｯｸUB" pitchFamily="50" charset="-128"/>
              <a:ea typeface="HGP創英角ｺﾞｼｯｸUB" pitchFamily="50" charset="-128"/>
            </a:endParaRPr>
          </a:p>
          <a:p>
            <a:pPr>
              <a:buFont typeface="Arial" pitchFamily="34" charset="0"/>
              <a:buChar char="•"/>
            </a:pPr>
            <a:r>
              <a:rPr lang="ja-JP" altLang="en-US" sz="1300" dirty="0" smtClean="0">
                <a:latin typeface="HGP創英角ｺﾞｼｯｸUB" pitchFamily="50" charset="-128"/>
                <a:ea typeface="HGP創英角ｺﾞｼｯｸUB" pitchFamily="50" charset="-128"/>
              </a:rPr>
              <a:t>差別化のカギ、それは最終商品の見える化！</a:t>
            </a:r>
            <a:endParaRPr lang="en-US" altLang="ja-JP" sz="1300" dirty="0" smtClean="0">
              <a:latin typeface="HGP創英角ｺﾞｼｯｸUB" pitchFamily="50" charset="-128"/>
              <a:ea typeface="HGP創英角ｺﾞｼｯｸUB" pitchFamily="50" charset="-128"/>
            </a:endParaRPr>
          </a:p>
          <a:p>
            <a:pPr>
              <a:buFont typeface="Arial" pitchFamily="34" charset="0"/>
              <a:buChar char="•"/>
            </a:pPr>
            <a:r>
              <a:rPr lang="ja-JP" altLang="en-US" sz="1300" dirty="0">
                <a:latin typeface="HGP創英角ｺﾞｼｯｸUB" pitchFamily="50" charset="-128"/>
                <a:ea typeface="HGP創英角ｺﾞｼｯｸUB" pitchFamily="50" charset="-128"/>
              </a:rPr>
              <a:t>販促</a:t>
            </a:r>
            <a:r>
              <a:rPr lang="ja-JP" altLang="en-US" sz="1300" dirty="0" smtClean="0">
                <a:latin typeface="HGP創英角ｺﾞｼｯｸUB" pitchFamily="50" charset="-128"/>
                <a:ea typeface="HGP創英角ｺﾞｼｯｸUB" pitchFamily="50" charset="-128"/>
              </a:rPr>
              <a:t>提案とのセット提案で他社と大きな</a:t>
            </a:r>
            <a:r>
              <a:rPr lang="ja-JP" altLang="en-US" sz="1300" dirty="0">
                <a:latin typeface="HGP創英角ｺﾞｼｯｸUB" pitchFamily="50" charset="-128"/>
                <a:ea typeface="HGP創英角ｺﾞｼｯｸUB" pitchFamily="50" charset="-128"/>
              </a:rPr>
              <a:t>差</a:t>
            </a:r>
            <a:r>
              <a:rPr lang="ja-JP" altLang="en-US" sz="1300" dirty="0" smtClean="0">
                <a:latin typeface="HGP創英角ｺﾞｼｯｸUB" pitchFamily="50" charset="-128"/>
                <a:ea typeface="HGP創英角ｺﾞｼｯｸUB" pitchFamily="50" charset="-128"/>
              </a:rPr>
              <a:t>をつけろ！</a:t>
            </a:r>
            <a:endParaRPr lang="en-US" altLang="ja-JP" sz="1300" dirty="0" smtClean="0">
              <a:latin typeface="HGP創英角ｺﾞｼｯｸUB" pitchFamily="50" charset="-128"/>
              <a:ea typeface="HGP創英角ｺﾞｼｯｸUB" pitchFamily="50" charset="-128"/>
            </a:endParaRPr>
          </a:p>
          <a:p>
            <a:pPr>
              <a:buFont typeface="Arial" pitchFamily="34" charset="0"/>
              <a:buChar char="•"/>
            </a:pPr>
            <a:r>
              <a:rPr lang="ja-JP" altLang="en-US" sz="1300" dirty="0">
                <a:latin typeface="HGP創英角ｺﾞｼｯｸUB" pitchFamily="50" charset="-128"/>
                <a:ea typeface="HGP創英角ｺﾞｼｯｸUB" pitchFamily="50" charset="-128"/>
              </a:rPr>
              <a:t>ズバリ</a:t>
            </a:r>
            <a:r>
              <a:rPr lang="ja-JP" altLang="en-US" sz="1300" dirty="0" smtClean="0">
                <a:latin typeface="HGP創英角ｺﾞｼｯｸUB" pitchFamily="50" charset="-128"/>
                <a:ea typeface="HGP創英角ｺﾞｼｯｸUB" pitchFamily="50" charset="-128"/>
              </a:rPr>
              <a:t>売れた商品提案事例もここだけ限定公開！！</a:t>
            </a:r>
            <a:endParaRPr lang="ja-JP" altLang="en-US" sz="1300" dirty="0">
              <a:latin typeface="HGP創英角ｺﾞｼｯｸUB" pitchFamily="50" charset="-128"/>
              <a:ea typeface="HGP創英角ｺﾞｼｯｸUB" pitchFamily="50" charset="-128"/>
            </a:endParaRPr>
          </a:p>
        </p:txBody>
      </p:sp>
      <p:sp>
        <p:nvSpPr>
          <p:cNvPr id="103" name="正方形/長方形 102"/>
          <p:cNvSpPr/>
          <p:nvPr/>
        </p:nvSpPr>
        <p:spPr>
          <a:xfrm>
            <a:off x="6501611" y="4832811"/>
            <a:ext cx="4435693" cy="929485"/>
          </a:xfrm>
          <a:prstGeom prst="rect">
            <a:avLst/>
          </a:prstGeom>
          <a:noFill/>
        </p:spPr>
        <p:txBody>
          <a:bodyPr wrap="square" lIns="128016" tIns="64008" rIns="128016" bIns="64008">
            <a:spAutoFit/>
          </a:bodyPr>
          <a:lstStyle/>
          <a:p>
            <a:pPr>
              <a:buFont typeface="Arial" pitchFamily="34" charset="0"/>
              <a:buChar char="•"/>
            </a:pPr>
            <a:r>
              <a:rPr lang="ja-JP" altLang="en-US" sz="1300" dirty="0" smtClean="0">
                <a:latin typeface="HGP創英角ｺﾞｼｯｸUB" pitchFamily="50" charset="-128"/>
                <a:ea typeface="HGP創英角ｺﾞｼｯｸUB" pitchFamily="50" charset="-128"/>
              </a:rPr>
              <a:t>最新の集客手法を余すところなく一挙公開！</a:t>
            </a:r>
            <a:endParaRPr lang="en-US" altLang="ja-JP" sz="1300" dirty="0" smtClean="0">
              <a:latin typeface="HGP創英角ｺﾞｼｯｸUB" pitchFamily="50" charset="-128"/>
              <a:ea typeface="HGP創英角ｺﾞｼｯｸUB" pitchFamily="50" charset="-128"/>
            </a:endParaRPr>
          </a:p>
          <a:p>
            <a:pPr>
              <a:buFont typeface="Arial" pitchFamily="34" charset="0"/>
              <a:buChar char="•"/>
            </a:pPr>
            <a:r>
              <a:rPr lang="ja-JP" altLang="en-US" sz="1300" dirty="0">
                <a:latin typeface="HGP創英角ｺﾞｼｯｸUB" pitchFamily="50" charset="-128"/>
                <a:ea typeface="HGP創英角ｺﾞｼｯｸUB" pitchFamily="50" charset="-128"/>
              </a:rPr>
              <a:t>まだ多くの企業が実施して</a:t>
            </a:r>
            <a:r>
              <a:rPr lang="ja-JP" altLang="en-US" sz="1300" dirty="0" smtClean="0">
                <a:latin typeface="HGP創英角ｺﾞｼｯｸUB" pitchFamily="50" charset="-128"/>
                <a:ea typeface="HGP創英角ｺﾞｼｯｸUB" pitchFamily="50" charset="-128"/>
              </a:rPr>
              <a:t>いない集客法</a:t>
            </a:r>
            <a:endParaRPr lang="en-US" altLang="ja-JP" sz="1300" dirty="0" smtClean="0">
              <a:latin typeface="HGP創英角ｺﾞｼｯｸUB" pitchFamily="50" charset="-128"/>
              <a:ea typeface="HGP創英角ｺﾞｼｯｸUB" pitchFamily="50" charset="-128"/>
            </a:endParaRPr>
          </a:p>
          <a:p>
            <a:pPr>
              <a:buFont typeface="Arial" pitchFamily="34" charset="0"/>
              <a:buChar char="•"/>
            </a:pPr>
            <a:r>
              <a:rPr lang="ja-JP" altLang="en-US" sz="1300" dirty="0" smtClean="0">
                <a:latin typeface="HGP創英角ｺﾞｼｯｸUB" pitchFamily="50" charset="-128"/>
                <a:ea typeface="HGP創英角ｺﾞｼｯｸUB" pitchFamily="50" charset="-128"/>
              </a:rPr>
              <a:t>イベント運営・オペレーションが最大のカギ！</a:t>
            </a:r>
            <a:endParaRPr lang="en-US" altLang="ja-JP" sz="1300" dirty="0" smtClean="0">
              <a:latin typeface="HGP創英角ｺﾞｼｯｸUB" pitchFamily="50" charset="-128"/>
              <a:ea typeface="HGP創英角ｺﾞｼｯｸUB" pitchFamily="50" charset="-128"/>
            </a:endParaRPr>
          </a:p>
          <a:p>
            <a:pPr>
              <a:buFont typeface="Arial" pitchFamily="34" charset="0"/>
              <a:buChar char="•"/>
            </a:pPr>
            <a:r>
              <a:rPr lang="ja-JP" altLang="en-US" sz="1300" dirty="0" smtClean="0">
                <a:latin typeface="HGP創英角ｺﾞｼｯｸUB" pitchFamily="50" charset="-128"/>
                <a:ea typeface="HGP創英角ｺﾞｼｯｸUB" pitchFamily="50" charset="-128"/>
              </a:rPr>
              <a:t>成功企業の実際の事例も具体的にお伝えします！</a:t>
            </a:r>
            <a:endParaRPr lang="en-US" altLang="ja-JP" sz="1300" dirty="0" smtClean="0">
              <a:latin typeface="HGP創英角ｺﾞｼｯｸUB" pitchFamily="50" charset="-128"/>
              <a:ea typeface="HGP創英角ｺﾞｼｯｸUB" pitchFamily="50" charset="-128"/>
            </a:endParaRPr>
          </a:p>
        </p:txBody>
      </p:sp>
      <p:sp>
        <p:nvSpPr>
          <p:cNvPr id="104" name="正方形/長方形 103"/>
          <p:cNvSpPr/>
          <p:nvPr/>
        </p:nvSpPr>
        <p:spPr>
          <a:xfrm>
            <a:off x="6501611" y="3002624"/>
            <a:ext cx="4435693" cy="929485"/>
          </a:xfrm>
          <a:prstGeom prst="rect">
            <a:avLst/>
          </a:prstGeom>
          <a:noFill/>
        </p:spPr>
        <p:txBody>
          <a:bodyPr wrap="square" lIns="128016" tIns="64008" rIns="128016" bIns="64008">
            <a:spAutoFit/>
          </a:bodyPr>
          <a:lstStyle/>
          <a:p>
            <a:pPr>
              <a:buFont typeface="Arial" pitchFamily="34" charset="0"/>
              <a:buChar char="•"/>
            </a:pPr>
            <a:r>
              <a:rPr lang="ja-JP" altLang="en-US" sz="1300" dirty="0" smtClean="0">
                <a:latin typeface="HGP創英角ｺﾞｼｯｸUB" pitchFamily="50" charset="-128"/>
                <a:ea typeface="HGP創英角ｺﾞｼｯｸUB" pitchFamily="50" charset="-128"/>
              </a:rPr>
              <a:t>そもそも持続化補助金とは？？</a:t>
            </a:r>
            <a:endParaRPr lang="en-US" altLang="ja-JP" sz="1300" dirty="0" smtClean="0">
              <a:latin typeface="HGP創英角ｺﾞｼｯｸUB" pitchFamily="50" charset="-128"/>
              <a:ea typeface="HGP創英角ｺﾞｼｯｸUB" pitchFamily="50" charset="-128"/>
            </a:endParaRPr>
          </a:p>
          <a:p>
            <a:r>
              <a:rPr lang="ja-JP" altLang="en-US" sz="1300" dirty="0" smtClean="0">
                <a:latin typeface="HGP創英角ｺﾞｼｯｸUB" pitchFamily="50" charset="-128"/>
                <a:ea typeface="HGP創英角ｺﾞｼｯｸUB" pitchFamily="50" charset="-128"/>
              </a:rPr>
              <a:t>　誰でもすぐ分かるビジネスモデルの全体像を公開！</a:t>
            </a:r>
            <a:endParaRPr lang="en-US" altLang="ja-JP" sz="1300" dirty="0" smtClean="0">
              <a:latin typeface="HGP創英角ｺﾞｼｯｸUB" pitchFamily="50" charset="-128"/>
              <a:ea typeface="HGP創英角ｺﾞｼｯｸUB" pitchFamily="50" charset="-128"/>
            </a:endParaRPr>
          </a:p>
          <a:p>
            <a:pPr>
              <a:buFont typeface="Arial" pitchFamily="34" charset="0"/>
              <a:buChar char="•"/>
            </a:pPr>
            <a:r>
              <a:rPr lang="ja-JP" altLang="en-US" sz="1300" dirty="0" smtClean="0">
                <a:latin typeface="HGP創英角ｺﾞｼｯｸUB" pitchFamily="50" charset="-128"/>
                <a:ea typeface="HGP創英角ｺﾞｼｯｸUB" pitchFamily="50" charset="-128"/>
              </a:rPr>
              <a:t>何故このモデルが儲かるのか。実際の事例を交えて公開！</a:t>
            </a:r>
            <a:endParaRPr lang="en-US" altLang="ja-JP" sz="1300" dirty="0" smtClean="0">
              <a:latin typeface="HGP創英角ｺﾞｼｯｸUB" pitchFamily="50" charset="-128"/>
              <a:ea typeface="HGP創英角ｺﾞｼｯｸUB" pitchFamily="50" charset="-128"/>
            </a:endParaRPr>
          </a:p>
          <a:p>
            <a:pPr>
              <a:buFont typeface="Arial" pitchFamily="34" charset="0"/>
              <a:buChar char="•"/>
            </a:pPr>
            <a:r>
              <a:rPr lang="ja-JP" altLang="en-US" sz="1300" dirty="0" smtClean="0">
                <a:latin typeface="HGP創英角ｺﾞｼｯｸUB" pitchFamily="50" charset="-128"/>
                <a:ea typeface="HGP創英角ｺﾞｼｯｸUB" pitchFamily="50" charset="-128"/>
              </a:rPr>
              <a:t>何故今すぐ参入するべきなのか？背景も完全公開！</a:t>
            </a:r>
            <a:endParaRPr lang="ja-JP" altLang="en-US" sz="1300" dirty="0">
              <a:latin typeface="HGP創英角ｺﾞｼｯｸUB" pitchFamily="50" charset="-128"/>
              <a:ea typeface="HGP創英角ｺﾞｼｯｸUB" pitchFamily="50" charset="-128"/>
            </a:endParaRPr>
          </a:p>
        </p:txBody>
      </p:sp>
      <p:pic>
        <p:nvPicPr>
          <p:cNvPr id="3" name="Picture 4"/>
          <p:cNvPicPr>
            <a:picLocks noChangeAspect="1" noChangeArrowheads="1"/>
          </p:cNvPicPr>
          <p:nvPr/>
        </p:nvPicPr>
        <p:blipFill>
          <a:blip r:embed="rId4" cstate="print"/>
          <a:srcRect/>
          <a:stretch>
            <a:fillRect/>
          </a:stretch>
        </p:blipFill>
        <p:spPr bwMode="auto">
          <a:xfrm>
            <a:off x="10584352" y="6786400"/>
            <a:ext cx="705678" cy="694536"/>
          </a:xfrm>
          <a:prstGeom prst="rect">
            <a:avLst/>
          </a:prstGeom>
          <a:noFill/>
          <a:ln w="3175">
            <a:solidFill>
              <a:schemeClr val="tx1"/>
            </a:solidFill>
            <a:miter lim="800000"/>
            <a:headEnd/>
            <a:tailEnd/>
          </a:ln>
        </p:spPr>
      </p:pic>
      <p:pic>
        <p:nvPicPr>
          <p:cNvPr id="108" name="Picture 3"/>
          <p:cNvPicPr>
            <a:picLocks noChangeAspect="1" noChangeArrowheads="1"/>
          </p:cNvPicPr>
          <p:nvPr/>
        </p:nvPicPr>
        <p:blipFill>
          <a:blip r:embed="rId5" cstate="print"/>
          <a:srcRect/>
          <a:stretch>
            <a:fillRect/>
          </a:stretch>
        </p:blipFill>
        <p:spPr bwMode="auto">
          <a:xfrm>
            <a:off x="10323021" y="6887863"/>
            <a:ext cx="573033" cy="806490"/>
          </a:xfrm>
          <a:prstGeom prst="rect">
            <a:avLst/>
          </a:prstGeom>
          <a:noFill/>
          <a:ln w="3175">
            <a:solidFill>
              <a:schemeClr val="tx1"/>
            </a:solidFill>
            <a:miter lim="800000"/>
            <a:headEnd/>
            <a:tailEnd/>
          </a:ln>
        </p:spPr>
      </p:pic>
      <p:pic>
        <p:nvPicPr>
          <p:cNvPr id="109" name="Picture 5"/>
          <p:cNvPicPr>
            <a:picLocks noChangeAspect="1" noChangeArrowheads="1"/>
          </p:cNvPicPr>
          <p:nvPr/>
        </p:nvPicPr>
        <p:blipFill>
          <a:blip r:embed="rId6" cstate="print"/>
          <a:srcRect/>
          <a:stretch>
            <a:fillRect/>
          </a:stretch>
        </p:blipFill>
        <p:spPr bwMode="auto">
          <a:xfrm>
            <a:off x="11037040" y="6887863"/>
            <a:ext cx="706754" cy="806490"/>
          </a:xfrm>
          <a:prstGeom prst="rect">
            <a:avLst/>
          </a:prstGeom>
          <a:noFill/>
          <a:ln w="3175">
            <a:solidFill>
              <a:schemeClr val="tx1"/>
            </a:solidFill>
            <a:miter lim="800000"/>
            <a:headEnd/>
            <a:tailEnd/>
          </a:ln>
        </p:spPr>
      </p:pic>
      <p:pic>
        <p:nvPicPr>
          <p:cNvPr id="107" name="Picture 2"/>
          <p:cNvPicPr>
            <a:picLocks noChangeAspect="1" noChangeArrowheads="1"/>
          </p:cNvPicPr>
          <p:nvPr/>
        </p:nvPicPr>
        <p:blipFill>
          <a:blip r:embed="rId7" cstate="print"/>
          <a:srcRect/>
          <a:stretch>
            <a:fillRect/>
          </a:stretch>
        </p:blipFill>
        <p:spPr bwMode="auto">
          <a:xfrm>
            <a:off x="11605014" y="6716013"/>
            <a:ext cx="613064" cy="856800"/>
          </a:xfrm>
          <a:prstGeom prst="rect">
            <a:avLst/>
          </a:prstGeom>
          <a:noFill/>
          <a:ln w="3175">
            <a:solidFill>
              <a:schemeClr val="tx1"/>
            </a:solidFill>
            <a:miter lim="800000"/>
            <a:headEnd/>
            <a:tailEnd/>
          </a:ln>
        </p:spPr>
      </p:pic>
      <p:pic>
        <p:nvPicPr>
          <p:cNvPr id="110" name="Picture 4"/>
          <p:cNvPicPr>
            <a:picLocks noChangeAspect="1" noChangeArrowheads="1"/>
          </p:cNvPicPr>
          <p:nvPr/>
        </p:nvPicPr>
        <p:blipFill>
          <a:blip r:embed="rId8" cstate="print"/>
          <a:srcRect/>
          <a:stretch>
            <a:fillRect/>
          </a:stretch>
        </p:blipFill>
        <p:spPr bwMode="auto">
          <a:xfrm>
            <a:off x="11868309" y="7062545"/>
            <a:ext cx="581164" cy="636745"/>
          </a:xfrm>
          <a:prstGeom prst="rect">
            <a:avLst/>
          </a:prstGeom>
          <a:noFill/>
          <a:ln w="3175">
            <a:solidFill>
              <a:schemeClr val="tx1"/>
            </a:solidFill>
            <a:miter lim="800000"/>
            <a:headEnd/>
            <a:tailEnd/>
          </a:ln>
        </p:spPr>
      </p:pic>
      <p:sp>
        <p:nvSpPr>
          <p:cNvPr id="111" name="テキスト ボックス 110"/>
          <p:cNvSpPr txBox="1"/>
          <p:nvPr/>
        </p:nvSpPr>
        <p:spPr>
          <a:xfrm>
            <a:off x="10017128" y="8190235"/>
            <a:ext cx="2682273" cy="1206484"/>
          </a:xfrm>
          <a:prstGeom prst="rect">
            <a:avLst/>
          </a:prstGeom>
          <a:ln/>
        </p:spPr>
        <p:style>
          <a:lnRef idx="1">
            <a:schemeClr val="accent3"/>
          </a:lnRef>
          <a:fillRef idx="2">
            <a:schemeClr val="accent3"/>
          </a:fillRef>
          <a:effectRef idx="1">
            <a:schemeClr val="accent3"/>
          </a:effectRef>
          <a:fontRef idx="minor">
            <a:schemeClr val="dk1"/>
          </a:fontRef>
        </p:style>
        <p:txBody>
          <a:bodyPr wrap="square" lIns="128016" tIns="64008" rIns="128016" bIns="64008" rtlCol="0">
            <a:spAutoFit/>
          </a:bodyPr>
          <a:lstStyle/>
          <a:p>
            <a:r>
              <a:rPr lang="ja-JP" altLang="en-US" sz="1400" u="sng" dirty="0" smtClean="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rPr>
              <a:t>参加者全員プレゼント！</a:t>
            </a:r>
            <a:endParaRPr lang="en-US" altLang="ja-JP" sz="1400" u="sng" dirty="0" smtClean="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endParaRPr>
          </a:p>
          <a:p>
            <a:r>
              <a:rPr lang="ja-JP" altLang="en-US" sz="1400" dirty="0" smtClean="0">
                <a:ln w="3175">
                  <a:noFill/>
                </a:ln>
                <a:effectLst>
                  <a:glow rad="101600">
                    <a:schemeClr val="bg1">
                      <a:alpha val="60000"/>
                    </a:schemeClr>
                  </a:glow>
                </a:effectLst>
                <a:latin typeface="HGP創英角ｺﾞｼｯｸUB" pitchFamily="50" charset="-128"/>
                <a:ea typeface="HGP創英角ｺﾞｼｯｸUB" pitchFamily="50" charset="-128"/>
              </a:rPr>
              <a:t>セミナー終了後即営業出来る！</a:t>
            </a:r>
            <a:endParaRPr lang="en-US" altLang="ja-JP" sz="1400" dirty="0" smtClean="0">
              <a:ln w="3175">
                <a:noFill/>
              </a:ln>
              <a:effectLst>
                <a:glow rad="101600">
                  <a:schemeClr val="bg1">
                    <a:alpha val="60000"/>
                  </a:schemeClr>
                </a:glow>
              </a:effectLst>
              <a:latin typeface="HGP創英角ｺﾞｼｯｸUB" pitchFamily="50" charset="-128"/>
              <a:ea typeface="HGP創英角ｺﾞｼｯｸUB" pitchFamily="50" charset="-128"/>
            </a:endParaRPr>
          </a:p>
          <a:p>
            <a:r>
              <a:rPr lang="ja-JP" altLang="en-US" sz="2100" u="sng" dirty="0" smtClean="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rPr>
              <a:t>持続化補助金</a:t>
            </a:r>
            <a:endParaRPr lang="en-US" altLang="ja-JP" sz="2100" u="sng" dirty="0" smtClean="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endParaRPr>
          </a:p>
          <a:p>
            <a:r>
              <a:rPr lang="ja-JP" altLang="en-US" sz="2100" u="sng" dirty="0" smtClean="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rPr>
              <a:t>提案ｽﾀｰﾀｰｷｯﾄ一式</a:t>
            </a:r>
            <a:endParaRPr lang="ja-JP" altLang="en-US" sz="2100" u="sng" dirty="0">
              <a:ln w="3175">
                <a:noFill/>
              </a:ln>
              <a:solidFill>
                <a:srgbClr val="FF0000"/>
              </a:solidFill>
              <a:effectLst>
                <a:glow rad="101600">
                  <a:schemeClr val="bg1">
                    <a:alpha val="60000"/>
                  </a:schemeClr>
                </a:glow>
              </a:effectLst>
              <a:latin typeface="HGP創英角ｺﾞｼｯｸUB" pitchFamily="50" charset="-128"/>
              <a:ea typeface="HGP創英角ｺﾞｼｯｸUB" pitchFamily="50" charset="-128"/>
            </a:endParaRPr>
          </a:p>
        </p:txBody>
      </p:sp>
      <p:pic>
        <p:nvPicPr>
          <p:cNvPr id="112" name="Picture 3"/>
          <p:cNvPicPr>
            <a:picLocks noChangeAspect="1" noChangeArrowheads="1"/>
          </p:cNvPicPr>
          <p:nvPr/>
        </p:nvPicPr>
        <p:blipFill>
          <a:blip r:embed="rId9" cstate="print"/>
          <a:srcRect/>
          <a:stretch>
            <a:fillRect/>
          </a:stretch>
        </p:blipFill>
        <p:spPr bwMode="auto">
          <a:xfrm>
            <a:off x="6963975" y="8471071"/>
            <a:ext cx="756000" cy="749406"/>
          </a:xfrm>
          <a:prstGeom prst="rect">
            <a:avLst/>
          </a:prstGeom>
          <a:noFill/>
          <a:ln w="9525">
            <a:noFill/>
            <a:miter lim="800000"/>
            <a:headEnd/>
            <a:tailEnd/>
          </a:ln>
          <a:effectLst/>
        </p:spPr>
      </p:pic>
      <p:pic>
        <p:nvPicPr>
          <p:cNvPr id="113" name="Picture 6"/>
          <p:cNvPicPr>
            <a:picLocks noChangeAspect="1" noChangeArrowheads="1"/>
          </p:cNvPicPr>
          <p:nvPr/>
        </p:nvPicPr>
        <p:blipFill>
          <a:blip r:embed="rId10" cstate="print"/>
          <a:srcRect/>
          <a:stretch>
            <a:fillRect/>
          </a:stretch>
        </p:blipFill>
        <p:spPr bwMode="auto">
          <a:xfrm>
            <a:off x="3940066" y="8471071"/>
            <a:ext cx="782069" cy="756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11" cstate="print"/>
          <a:srcRect/>
          <a:stretch>
            <a:fillRect/>
          </a:stretch>
        </p:blipFill>
        <p:spPr bwMode="auto">
          <a:xfrm>
            <a:off x="10870654" y="4755942"/>
            <a:ext cx="1337636" cy="999083"/>
          </a:xfrm>
          <a:prstGeom prst="rect">
            <a:avLst/>
          </a:prstGeom>
          <a:noFill/>
          <a:ln w="9525">
            <a:noFill/>
            <a:miter lim="800000"/>
            <a:headEnd/>
            <a:tailEnd/>
          </a:ln>
        </p:spPr>
      </p:pic>
      <p:pic>
        <p:nvPicPr>
          <p:cNvPr id="2055" name="Picture 7"/>
          <p:cNvPicPr>
            <a:picLocks noChangeAspect="1" noChangeArrowheads="1"/>
          </p:cNvPicPr>
          <p:nvPr/>
        </p:nvPicPr>
        <p:blipFill>
          <a:blip r:embed="rId12" cstate="print"/>
          <a:srcRect/>
          <a:stretch>
            <a:fillRect/>
          </a:stretch>
        </p:blipFill>
        <p:spPr bwMode="auto">
          <a:xfrm>
            <a:off x="10634871" y="2914959"/>
            <a:ext cx="1713790" cy="994454"/>
          </a:xfrm>
          <a:prstGeom prst="rect">
            <a:avLst/>
          </a:prstGeom>
          <a:noFill/>
          <a:ln w="9525">
            <a:noFill/>
            <a:miter lim="800000"/>
            <a:headEnd/>
            <a:tailEnd/>
          </a:ln>
        </p:spPr>
      </p:pic>
      <p:pic>
        <p:nvPicPr>
          <p:cNvPr id="2056" name="Picture 8"/>
          <p:cNvPicPr>
            <a:picLocks noChangeAspect="1" noChangeArrowheads="1"/>
          </p:cNvPicPr>
          <p:nvPr/>
        </p:nvPicPr>
        <p:blipFill>
          <a:blip r:embed="rId13" cstate="print"/>
          <a:srcRect/>
          <a:stretch>
            <a:fillRect/>
          </a:stretch>
        </p:blipFill>
        <p:spPr bwMode="auto">
          <a:xfrm>
            <a:off x="10634871" y="4766062"/>
            <a:ext cx="1715735" cy="966239"/>
          </a:xfrm>
          <a:prstGeom prst="rect">
            <a:avLst/>
          </a:prstGeom>
          <a:noFill/>
          <a:ln w="9525">
            <a:noFill/>
            <a:miter lim="800000"/>
            <a:headEnd/>
            <a:tailEnd/>
          </a:ln>
        </p:spPr>
      </p:pic>
      <p:sp>
        <p:nvSpPr>
          <p:cNvPr id="115" name="正方形/長方形 114"/>
          <p:cNvSpPr/>
          <p:nvPr/>
        </p:nvSpPr>
        <p:spPr>
          <a:xfrm>
            <a:off x="7812157" y="8353145"/>
            <a:ext cx="2016224" cy="1112612"/>
          </a:xfrm>
          <a:prstGeom prst="rect">
            <a:avLst/>
          </a:prstGeom>
        </p:spPr>
        <p:txBody>
          <a:bodyPr wrap="square" lIns="128016" tIns="64008" rIns="128016" bIns="64008">
            <a:spAutoFit/>
          </a:bodyPr>
          <a:lstStyle/>
          <a:p>
            <a:pPr>
              <a:lnSpc>
                <a:spcPct val="105000"/>
              </a:lnSpc>
              <a:spcBef>
                <a:spcPct val="50000"/>
              </a:spcBef>
            </a:pPr>
            <a:r>
              <a:rPr lang="ja-JP" altLang="en-US" sz="800" dirty="0" smtClean="0">
                <a:latin typeface="HGP創英角ｺﾞｼｯｸUB" pitchFamily="50" charset="-128"/>
                <a:ea typeface="HGP創英角ｺﾞｼｯｸUB" pitchFamily="50" charset="-128"/>
              </a:rPr>
              <a:t>株式会社 船井総合研究所</a:t>
            </a:r>
            <a:br>
              <a:rPr lang="ja-JP" altLang="en-US" sz="800" dirty="0" smtClean="0">
                <a:latin typeface="HGP創英角ｺﾞｼｯｸUB" pitchFamily="50" charset="-128"/>
                <a:ea typeface="HGP創英角ｺﾞｼｯｸUB" pitchFamily="50" charset="-128"/>
              </a:rPr>
            </a:br>
            <a:r>
              <a:rPr lang="ja-JP" altLang="en-US" sz="800" dirty="0" smtClean="0">
                <a:latin typeface="HGP創英角ｺﾞｼｯｸUB" pitchFamily="50" charset="-128"/>
                <a:ea typeface="HGP創英角ｺﾞｼｯｸUB" pitchFamily="50" charset="-128"/>
              </a:rPr>
              <a:t>佐々木　大介</a:t>
            </a:r>
            <a:endParaRPr lang="en-US" altLang="ja-JP" sz="600" dirty="0" smtClean="0">
              <a:latin typeface="ＭＳ Ｐゴシック" pitchFamily="50" charset="-128"/>
              <a:ea typeface="ＭＳ Ｐゴシック" pitchFamily="50" charset="-128"/>
            </a:endParaRPr>
          </a:p>
          <a:p>
            <a:pPr>
              <a:lnSpc>
                <a:spcPct val="105000"/>
              </a:lnSpc>
              <a:spcBef>
                <a:spcPct val="50000"/>
              </a:spcBef>
            </a:pPr>
            <a:r>
              <a:rPr lang="ja-JP" altLang="en-US" sz="600" dirty="0" smtClean="0">
                <a:latin typeface="ＭＳ Ｐゴシック" pitchFamily="50" charset="-128"/>
                <a:ea typeface="ＭＳ Ｐゴシック" pitchFamily="50" charset="-128"/>
              </a:rPr>
              <a:t>現在、受託型製造業</a:t>
            </a:r>
            <a:r>
              <a:rPr lang="en-US" altLang="ja-JP" sz="600" dirty="0" smtClean="0">
                <a:latin typeface="ＭＳ Ｐゴシック" pitchFamily="50" charset="-128"/>
                <a:ea typeface="ＭＳ Ｐゴシック" pitchFamily="50" charset="-128"/>
              </a:rPr>
              <a:t>(</a:t>
            </a:r>
            <a:r>
              <a:rPr lang="ja-JP" altLang="en-US" sz="600" dirty="0" smtClean="0">
                <a:latin typeface="ＭＳ Ｐゴシック" pitchFamily="50" charset="-128"/>
                <a:ea typeface="ＭＳ Ｐゴシック" pitchFamily="50" charset="-128"/>
              </a:rPr>
              <a:t>印刷加工・特殊印刷会社</a:t>
            </a:r>
            <a:r>
              <a:rPr lang="en-US" altLang="ja-JP" sz="600" dirty="0" smtClean="0">
                <a:latin typeface="ＭＳ Ｐゴシック" pitchFamily="50" charset="-128"/>
                <a:ea typeface="ＭＳ Ｐゴシック" pitchFamily="50" charset="-128"/>
              </a:rPr>
              <a:t>)</a:t>
            </a:r>
            <a:r>
              <a:rPr lang="ja-JP" altLang="en-US" sz="600" dirty="0" smtClean="0">
                <a:latin typeface="ＭＳ Ｐゴシック" pitchFamily="50" charset="-128"/>
                <a:ea typeface="ＭＳ Ｐゴシック" pitchFamily="50" charset="-128"/>
              </a:rPr>
              <a:t>の担当コンサルタント。分かりやすくて即実行できる戦略・戦術に好評があり、 印刷加工・特殊印刷会社を中心とした受託型製造業の経営者や現場従業員から熱い支持を得ている。基本スタンスは、「世の中にとって絶対不可欠である印刷業界のためにできることを常に考え日夜業務に取り組むこと」。 </a:t>
            </a:r>
            <a:endParaRPr lang="ja-JP" altLang="en-US" sz="600" dirty="0">
              <a:latin typeface="ＭＳ Ｐゴシック" pitchFamily="50" charset="-128"/>
              <a:ea typeface="ＭＳ Ｐゴシック" pitchFamily="50" charset="-128"/>
            </a:endParaRPr>
          </a:p>
        </p:txBody>
      </p:sp>
      <p:sp>
        <p:nvSpPr>
          <p:cNvPr id="116" name="正方形/長方形 115"/>
          <p:cNvSpPr/>
          <p:nvPr/>
        </p:nvSpPr>
        <p:spPr>
          <a:xfrm>
            <a:off x="4787821" y="8328993"/>
            <a:ext cx="2016224" cy="1177245"/>
          </a:xfrm>
          <a:prstGeom prst="rect">
            <a:avLst/>
          </a:prstGeom>
        </p:spPr>
        <p:txBody>
          <a:bodyPr wrap="square" lIns="128016" tIns="64008" rIns="128016" bIns="64008">
            <a:spAutoFit/>
          </a:bodyPr>
          <a:lstStyle/>
          <a:p>
            <a:pPr>
              <a:lnSpc>
                <a:spcPct val="105000"/>
              </a:lnSpc>
              <a:spcBef>
                <a:spcPct val="50000"/>
              </a:spcBef>
            </a:pPr>
            <a:r>
              <a:rPr lang="ja-JP" altLang="en-US" sz="700" dirty="0" smtClean="0">
                <a:latin typeface="HGP創英角ｺﾞｼｯｸUB" pitchFamily="50" charset="-128"/>
                <a:ea typeface="HGP創英角ｺﾞｼｯｸUB" pitchFamily="50" charset="-128"/>
              </a:rPr>
              <a:t>株式会社 船井総合研究所</a:t>
            </a:r>
            <a:br>
              <a:rPr lang="ja-JP" altLang="en-US" sz="700" dirty="0" smtClean="0">
                <a:latin typeface="HGP創英角ｺﾞｼｯｸUB" pitchFamily="50" charset="-128"/>
                <a:ea typeface="HGP創英角ｺﾞｼｯｸUB" pitchFamily="50" charset="-128"/>
              </a:rPr>
            </a:br>
            <a:r>
              <a:rPr lang="ja-JP" altLang="en-US" sz="700" dirty="0" smtClean="0">
                <a:latin typeface="HGP創英角ｺﾞｼｯｸUB" pitchFamily="50" charset="-128"/>
                <a:ea typeface="HGP創英角ｺﾞｼｯｸUB" pitchFamily="50" charset="-128"/>
              </a:rPr>
              <a:t>チーフ経営コンサルタント　岩邊 久幸</a:t>
            </a:r>
            <a:endParaRPr lang="en-US" altLang="ja-JP" sz="700" dirty="0" smtClean="0">
              <a:latin typeface="ＭＳ Ｐゴシック" pitchFamily="50" charset="-128"/>
              <a:ea typeface="ＭＳ Ｐゴシック" pitchFamily="50" charset="-128"/>
            </a:endParaRPr>
          </a:p>
          <a:p>
            <a:pPr>
              <a:lnSpc>
                <a:spcPct val="105000"/>
              </a:lnSpc>
              <a:spcBef>
                <a:spcPct val="50000"/>
              </a:spcBef>
            </a:pPr>
            <a:r>
              <a:rPr lang="ja-JP" altLang="en-US" sz="600" dirty="0" smtClean="0">
                <a:latin typeface="ＭＳ Ｐゴシック" pitchFamily="50" charset="-128"/>
                <a:ea typeface="ＭＳ Ｐゴシック" pitchFamily="50" charset="-128"/>
              </a:rPr>
              <a:t>中央大学商学部卒。現在主に広告業界（広告代理店・広告制作会社・フリーペーパー会社・ポスティング会社・看板業）・印刷業界を中心にコンサルティングを行う。 年間</a:t>
            </a:r>
            <a:r>
              <a:rPr lang="en-US" altLang="ja-JP" sz="600" dirty="0" smtClean="0">
                <a:latin typeface="ＭＳ Ｐゴシック" pitchFamily="50" charset="-128"/>
                <a:ea typeface="ＭＳ Ｐゴシック" pitchFamily="50" charset="-128"/>
              </a:rPr>
              <a:t>250</a:t>
            </a:r>
            <a:r>
              <a:rPr lang="ja-JP" altLang="en-US" sz="600" dirty="0" smtClean="0">
                <a:latin typeface="ＭＳ Ｐゴシック" pitchFamily="50" charset="-128"/>
                <a:ea typeface="ＭＳ Ｐゴシック" pitchFamily="50" charset="-128"/>
              </a:rPr>
              <a:t>日超を現場における業績アップ支援に充て、全国を駆け回る。下請企業の元請化、営業力アップでは、業界内でも評価が高く、その成功率は極めて高い。即実践でき、即業績アップする手法にはクライアントからも評判が高い。</a:t>
            </a:r>
            <a:endParaRPr lang="ja-JP" altLang="en-US" sz="600" dirty="0">
              <a:latin typeface="ＭＳ Ｐゴシック" pitchFamily="50" charset="-128"/>
              <a:ea typeface="ＭＳ Ｐゴシック" pitchFamily="50" charset="-128"/>
            </a:endParaRPr>
          </a:p>
        </p:txBody>
      </p:sp>
      <p:sp>
        <p:nvSpPr>
          <p:cNvPr id="117" name="正方形/長方形 116"/>
          <p:cNvSpPr/>
          <p:nvPr/>
        </p:nvSpPr>
        <p:spPr>
          <a:xfrm>
            <a:off x="1722218" y="8312896"/>
            <a:ext cx="2016224" cy="1237262"/>
          </a:xfrm>
          <a:prstGeom prst="rect">
            <a:avLst/>
          </a:prstGeom>
        </p:spPr>
        <p:txBody>
          <a:bodyPr wrap="square" lIns="128016" tIns="64008" rIns="128016" bIns="64008">
            <a:spAutoFit/>
          </a:bodyPr>
          <a:lstStyle/>
          <a:p>
            <a:r>
              <a:rPr lang="ja-JP" altLang="en-US" sz="700" dirty="0" smtClean="0">
                <a:latin typeface="HGP創英角ｺﾞｼｯｸUB" pitchFamily="50" charset="-128"/>
                <a:ea typeface="HGP創英角ｺﾞｼｯｸUB" pitchFamily="50" charset="-128"/>
              </a:rPr>
              <a:t>淡路印刷株式会社</a:t>
            </a:r>
            <a:endParaRPr lang="en-US" altLang="ja-JP" sz="700" dirty="0" smtClean="0">
              <a:latin typeface="HGP創英角ｺﾞｼｯｸUB" pitchFamily="50" charset="-128"/>
              <a:ea typeface="HGP創英角ｺﾞｼｯｸUB" pitchFamily="50" charset="-128"/>
            </a:endParaRPr>
          </a:p>
          <a:p>
            <a:r>
              <a:rPr lang="ja-JP" altLang="en-US" sz="700" dirty="0" smtClean="0">
                <a:latin typeface="HGP創英角ｺﾞｼｯｸUB" pitchFamily="50" charset="-128"/>
                <a:ea typeface="HGP創英角ｺﾞｼｯｸUB" pitchFamily="50" charset="-128"/>
              </a:rPr>
              <a:t>アワプリメディアジャパン株式会社</a:t>
            </a:r>
            <a:r>
              <a:rPr lang="en-US" altLang="ja-JP" sz="700" dirty="0" smtClean="0">
                <a:latin typeface="HGP創英角ｺﾞｼｯｸUB" pitchFamily="50" charset="-128"/>
                <a:ea typeface="HGP創英角ｺﾞｼｯｸUB" pitchFamily="50" charset="-128"/>
              </a:rPr>
              <a:t> </a:t>
            </a:r>
            <a:r>
              <a:rPr lang="ja-JP" altLang="en-US" sz="700" dirty="0" smtClean="0">
                <a:latin typeface="HGP創英角ｺﾞｼｯｸUB" pitchFamily="50" charset="-128"/>
                <a:ea typeface="HGP創英角ｺﾞｼｯｸUB" pitchFamily="50" charset="-128"/>
              </a:rPr>
              <a:t>　　　　　　　代表取締役 真野貴司 </a:t>
            </a:r>
            <a:endParaRPr lang="en-US" altLang="ja-JP" sz="700" dirty="0" smtClean="0">
              <a:latin typeface="HGP創英角ｺﾞｼｯｸUB" pitchFamily="50" charset="-128"/>
              <a:ea typeface="HGP創英角ｺﾞｼｯｸUB" pitchFamily="50" charset="-128"/>
            </a:endParaRPr>
          </a:p>
          <a:p>
            <a:pPr>
              <a:spcBef>
                <a:spcPct val="50000"/>
              </a:spcBef>
            </a:pPr>
            <a:r>
              <a:rPr lang="ja-JP" altLang="en-US" sz="600" dirty="0" smtClean="0">
                <a:latin typeface="ＭＳ Ｐゴシック" pitchFamily="50" charset="-128"/>
                <a:ea typeface="ＭＳ Ｐゴシック" pitchFamily="50" charset="-128"/>
              </a:rPr>
              <a:t>淡路印刷は淡路島を中心に顧客数</a:t>
            </a:r>
            <a:r>
              <a:rPr lang="en-US" altLang="ja-JP" sz="600" dirty="0" smtClean="0">
                <a:latin typeface="ＭＳ Ｐゴシック" pitchFamily="50" charset="-128"/>
                <a:ea typeface="ＭＳ Ｐゴシック" pitchFamily="50" charset="-128"/>
              </a:rPr>
              <a:t>2,000</a:t>
            </a:r>
            <a:r>
              <a:rPr lang="ja-JP" altLang="en-US" sz="600" dirty="0" smtClean="0">
                <a:latin typeface="ＭＳ Ｐゴシック" pitchFamily="50" charset="-128"/>
                <a:ea typeface="ＭＳ Ｐゴシック" pitchFamily="50" charset="-128"/>
              </a:rPr>
              <a:t>社を超えるお客様を持つなど、プル型を得意とする印刷会社。新規訪問をほとんどしないが、年間</a:t>
            </a:r>
            <a:r>
              <a:rPr lang="en-US" altLang="ja-JP" sz="600" dirty="0" smtClean="0">
                <a:latin typeface="ＭＳ Ｐゴシック" pitchFamily="50" charset="-128"/>
                <a:ea typeface="ＭＳ Ｐゴシック" pitchFamily="50" charset="-128"/>
              </a:rPr>
              <a:t>100</a:t>
            </a:r>
            <a:r>
              <a:rPr lang="ja-JP" altLang="en-US" sz="600" dirty="0" smtClean="0">
                <a:latin typeface="ＭＳ Ｐゴシック" pitchFamily="50" charset="-128"/>
                <a:ea typeface="ＭＳ Ｐゴシック" pitchFamily="50" charset="-128"/>
              </a:rPr>
              <a:t>社以上の新規取引先を開拓。アワプリは、父親から引き継いだ会社だけでは物足らず、自分がお金を出しても欲しいサービスを提供する会社として設立。現在</a:t>
            </a:r>
            <a:r>
              <a:rPr lang="en-US" altLang="ja-JP" sz="600" dirty="0" smtClean="0">
                <a:latin typeface="ＭＳ Ｐゴシック" pitchFamily="50" charset="-128"/>
                <a:ea typeface="ＭＳ Ｐゴシック" pitchFamily="50" charset="-128"/>
              </a:rPr>
              <a:t>『</a:t>
            </a:r>
            <a:r>
              <a:rPr lang="ja-JP" altLang="en-US" sz="600" dirty="0" smtClean="0">
                <a:latin typeface="ＭＳ Ｐゴシック" pitchFamily="50" charset="-128"/>
                <a:ea typeface="ＭＳ Ｐゴシック" pitchFamily="50" charset="-128"/>
              </a:rPr>
              <a:t>楽ＬＵＣＫ営業！やった</a:t>
            </a:r>
            <a:r>
              <a:rPr lang="ja-JP" altLang="en-US" sz="600" dirty="0" err="1" smtClean="0">
                <a:latin typeface="ＭＳ Ｐゴシック" pitchFamily="50" charset="-128"/>
                <a:ea typeface="ＭＳ Ｐゴシック" pitchFamily="50" charset="-128"/>
              </a:rPr>
              <a:t>る</a:t>
            </a:r>
            <a:r>
              <a:rPr lang="en-US" altLang="ja-JP" sz="600" dirty="0" smtClean="0">
                <a:latin typeface="ＭＳ Ｐゴシック" pitchFamily="50" charset="-128"/>
                <a:ea typeface="ＭＳ Ｐゴシック" pitchFamily="50" charset="-128"/>
              </a:rPr>
              <a:t>!!』</a:t>
            </a:r>
            <a:r>
              <a:rPr lang="ja-JP" altLang="en-US" sz="600" dirty="0" err="1" smtClean="0">
                <a:latin typeface="ＭＳ Ｐゴシック" pitchFamily="50" charset="-128"/>
                <a:ea typeface="ＭＳ Ｐゴシック" pitchFamily="50" charset="-128"/>
              </a:rPr>
              <a:t>、</a:t>
            </a:r>
            <a:r>
              <a:rPr lang="en-US" altLang="ja-JP" sz="600" dirty="0" smtClean="0">
                <a:latin typeface="ＭＳ Ｐゴシック" pitchFamily="50" charset="-128"/>
                <a:ea typeface="ＭＳ Ｐゴシック" pitchFamily="50" charset="-128"/>
              </a:rPr>
              <a:t>『</a:t>
            </a:r>
            <a:r>
              <a:rPr lang="ja-JP" altLang="en-US" sz="600" dirty="0" smtClean="0">
                <a:latin typeface="ＭＳ Ｐゴシック" pitchFamily="50" charset="-128"/>
                <a:ea typeface="ＭＳ Ｐゴシック" pitchFamily="50" charset="-128"/>
              </a:rPr>
              <a:t>商売繁盛のツボ</a:t>
            </a:r>
            <a:r>
              <a:rPr lang="en-US" altLang="ja-JP" sz="600" dirty="0" smtClean="0">
                <a:latin typeface="ＭＳ Ｐゴシック" pitchFamily="50" charset="-128"/>
                <a:ea typeface="ＭＳ Ｐゴシック" pitchFamily="50" charset="-128"/>
              </a:rPr>
              <a:t>』</a:t>
            </a:r>
            <a:r>
              <a:rPr lang="ja-JP" altLang="en-US" sz="600" dirty="0" smtClean="0">
                <a:latin typeface="ＭＳ Ｐゴシック" pitchFamily="50" charset="-128"/>
                <a:ea typeface="ＭＳ Ｐゴシック" pitchFamily="50" charset="-128"/>
              </a:rPr>
              <a:t>のサービスを全国５０社超の印刷業に提供中。</a:t>
            </a:r>
            <a:endParaRPr lang="ja-JP" altLang="en-US" sz="600" dirty="0">
              <a:latin typeface="ＭＳ Ｐゴシック" pitchFamily="50" charset="-128"/>
              <a:ea typeface="ＭＳ Ｐゴシック" pitchFamily="50" charset="-128"/>
            </a:endParaRPr>
          </a:p>
        </p:txBody>
      </p:sp>
      <p:sp>
        <p:nvSpPr>
          <p:cNvPr id="105" name="正方形/長方形 104"/>
          <p:cNvSpPr/>
          <p:nvPr/>
        </p:nvSpPr>
        <p:spPr>
          <a:xfrm>
            <a:off x="64581" y="7653086"/>
            <a:ext cx="1108800" cy="355482"/>
          </a:xfrm>
          <a:prstGeom prst="rect">
            <a:avLst/>
          </a:prstGeom>
          <a:ln w="3175"/>
        </p:spPr>
        <p:style>
          <a:lnRef idx="2">
            <a:schemeClr val="dk1"/>
          </a:lnRef>
          <a:fillRef idx="1">
            <a:schemeClr val="lt1"/>
          </a:fillRef>
          <a:effectRef idx="0">
            <a:schemeClr val="dk1"/>
          </a:effectRef>
          <a:fontRef idx="minor">
            <a:schemeClr val="dk1"/>
          </a:fontRef>
        </p:style>
        <p:txBody>
          <a:bodyPr wrap="square" lIns="128016" tIns="64008" rIns="128016" bIns="64008">
            <a:spAutoFit/>
          </a:bodyPr>
          <a:lstStyle/>
          <a:p>
            <a:pPr algn="ctr">
              <a:lnSpc>
                <a:spcPct val="105000"/>
              </a:lnSpc>
              <a:spcBef>
                <a:spcPct val="50000"/>
              </a:spcBef>
            </a:pPr>
            <a:r>
              <a:rPr lang="ja-JP" altLang="en-US" sz="700" dirty="0" smtClean="0">
                <a:latin typeface="HGP創英角ｺﾞｼｯｸUB" pitchFamily="50" charset="-128"/>
                <a:ea typeface="HGP創英角ｺﾞｼｯｸUB" pitchFamily="50" charset="-128"/>
              </a:rPr>
              <a:t>㈱船井総合研究所</a:t>
            </a:r>
            <a:br>
              <a:rPr lang="ja-JP" altLang="en-US" sz="700" dirty="0" smtClean="0">
                <a:latin typeface="HGP創英角ｺﾞｼｯｸUB" pitchFamily="50" charset="-128"/>
                <a:ea typeface="HGP創英角ｺﾞｼｯｸUB" pitchFamily="50" charset="-128"/>
              </a:rPr>
            </a:br>
            <a:r>
              <a:rPr lang="ja-JP" altLang="en-US" sz="700" dirty="0" smtClean="0">
                <a:latin typeface="HGP創英角ｺﾞｼｯｸUB" pitchFamily="50" charset="-128"/>
                <a:ea typeface="HGP創英角ｺﾞｼｯｸUB" pitchFamily="50" charset="-128"/>
              </a:rPr>
              <a:t>佐々木　大介</a:t>
            </a:r>
            <a:endParaRPr lang="ja-JP" altLang="en-US" sz="700" dirty="0">
              <a:latin typeface="ＭＳ Ｐゴシック" pitchFamily="50" charset="-128"/>
              <a:ea typeface="ＭＳ Ｐゴシック" pitchFamily="50" charset="-128"/>
            </a:endParaRPr>
          </a:p>
        </p:txBody>
      </p:sp>
      <p:pic>
        <p:nvPicPr>
          <p:cNvPr id="1026" name="Picture 2"/>
          <p:cNvPicPr>
            <a:picLocks noChangeAspect="1" noChangeArrowheads="1"/>
          </p:cNvPicPr>
          <p:nvPr/>
        </p:nvPicPr>
        <p:blipFill>
          <a:blip r:embed="rId14" cstate="print"/>
          <a:srcRect/>
          <a:stretch>
            <a:fillRect/>
          </a:stretch>
        </p:blipFill>
        <p:spPr bwMode="auto">
          <a:xfrm>
            <a:off x="871070" y="8530616"/>
            <a:ext cx="856800" cy="634144"/>
          </a:xfrm>
          <a:prstGeom prst="rect">
            <a:avLst/>
          </a:prstGeom>
          <a:noFill/>
          <a:ln w="9525">
            <a:noFill/>
            <a:miter lim="800000"/>
            <a:headEnd/>
            <a:tailEnd/>
          </a:ln>
        </p:spPr>
      </p:pic>
      <p:sp>
        <p:nvSpPr>
          <p:cNvPr id="120" name="ホームベース 119"/>
          <p:cNvSpPr/>
          <p:nvPr/>
        </p:nvSpPr>
        <p:spPr>
          <a:xfrm rot="5400000">
            <a:off x="1965107" y="5607090"/>
            <a:ext cx="604867" cy="1209734"/>
          </a:xfrm>
          <a:prstGeom prst="homePlate">
            <a:avLst>
              <a:gd name="adj" fmla="val 27851"/>
            </a:avLst>
          </a:prstGeom>
          <a:solidFill>
            <a:schemeClr val="bg1"/>
          </a:solidFill>
        </p:spPr>
        <p:style>
          <a:lnRef idx="1">
            <a:schemeClr val="dk1"/>
          </a:lnRef>
          <a:fillRef idx="2">
            <a:schemeClr val="dk1"/>
          </a:fillRef>
          <a:effectRef idx="1">
            <a:schemeClr val="dk1"/>
          </a:effectRef>
          <a:fontRef idx="minor">
            <a:schemeClr val="dk1"/>
          </a:fontRef>
        </p:style>
        <p:txBody>
          <a:bodyPr lIns="128016" tIns="64008" rIns="128016" bIns="64008" rtlCol="0" anchor="ctr"/>
          <a:lstStyle/>
          <a:p>
            <a:pPr algn="ctr"/>
            <a:endParaRPr kumimoji="1" lang="ja-JP" altLang="en-US"/>
          </a:p>
        </p:txBody>
      </p:sp>
      <p:sp>
        <p:nvSpPr>
          <p:cNvPr id="121" name="ホームベース 120"/>
          <p:cNvSpPr/>
          <p:nvPr/>
        </p:nvSpPr>
        <p:spPr>
          <a:xfrm rot="5400000">
            <a:off x="1965107" y="6297882"/>
            <a:ext cx="604867" cy="1209734"/>
          </a:xfrm>
          <a:prstGeom prst="homePlate">
            <a:avLst>
              <a:gd name="adj" fmla="val 27851"/>
            </a:avLst>
          </a:prstGeom>
          <a:solidFill>
            <a:schemeClr val="bg1"/>
          </a:solidFill>
        </p:spPr>
        <p:style>
          <a:lnRef idx="1">
            <a:schemeClr val="dk1"/>
          </a:lnRef>
          <a:fillRef idx="2">
            <a:schemeClr val="dk1"/>
          </a:fillRef>
          <a:effectRef idx="1">
            <a:schemeClr val="dk1"/>
          </a:effectRef>
          <a:fontRef idx="minor">
            <a:schemeClr val="dk1"/>
          </a:fontRef>
        </p:style>
        <p:txBody>
          <a:bodyPr lIns="128016" tIns="64008" rIns="128016" bIns="64008" rtlCol="0" anchor="ctr"/>
          <a:lstStyle/>
          <a:p>
            <a:pPr algn="ctr"/>
            <a:endParaRPr kumimoji="1" lang="ja-JP" altLang="en-US"/>
          </a:p>
        </p:txBody>
      </p:sp>
      <p:sp>
        <p:nvSpPr>
          <p:cNvPr id="122" name="ホームベース 121"/>
          <p:cNvSpPr/>
          <p:nvPr/>
        </p:nvSpPr>
        <p:spPr>
          <a:xfrm rot="5400000">
            <a:off x="1965107" y="6988674"/>
            <a:ext cx="604867" cy="1209734"/>
          </a:xfrm>
          <a:prstGeom prst="homePlate">
            <a:avLst>
              <a:gd name="adj" fmla="val 22929"/>
            </a:avLst>
          </a:prstGeom>
          <a:solidFill>
            <a:schemeClr val="bg1"/>
          </a:solidFill>
        </p:spPr>
        <p:style>
          <a:lnRef idx="1">
            <a:schemeClr val="dk1"/>
          </a:lnRef>
          <a:fillRef idx="2">
            <a:schemeClr val="dk1"/>
          </a:fillRef>
          <a:effectRef idx="1">
            <a:schemeClr val="dk1"/>
          </a:effectRef>
          <a:fontRef idx="minor">
            <a:schemeClr val="dk1"/>
          </a:fontRef>
        </p:style>
        <p:txBody>
          <a:bodyPr lIns="128016" tIns="64008" rIns="128016" bIns="64008" rtlCol="0" anchor="ctr"/>
          <a:lstStyle/>
          <a:p>
            <a:pPr algn="ctr"/>
            <a:endParaRPr kumimoji="1" lang="ja-JP" altLang="en-US"/>
          </a:p>
        </p:txBody>
      </p:sp>
      <p:sp>
        <p:nvSpPr>
          <p:cNvPr id="123" name="テキスト ボックス 122"/>
          <p:cNvSpPr txBox="1"/>
          <p:nvPr/>
        </p:nvSpPr>
        <p:spPr>
          <a:xfrm>
            <a:off x="1662674" y="5939296"/>
            <a:ext cx="1192121" cy="409343"/>
          </a:xfrm>
          <a:prstGeom prst="rect">
            <a:avLst/>
          </a:prstGeom>
          <a:noFill/>
        </p:spPr>
        <p:txBody>
          <a:bodyPr wrap="none" lIns="128016" tIns="64008" rIns="128016" bIns="64008" rtlCol="0">
            <a:spAutoFit/>
          </a:bodyPr>
          <a:lstStyle/>
          <a:p>
            <a:r>
              <a:rPr lang="ja-JP" altLang="en-US" sz="1800" u="sng" dirty="0" smtClean="0">
                <a:ln w="3175">
                  <a:noFill/>
                </a:ln>
                <a:solidFill>
                  <a:srgbClr val="FF0000"/>
                </a:solidFill>
                <a:latin typeface="HGP創英角ｺﾞｼｯｸUB" pitchFamily="50" charset="-128"/>
                <a:ea typeface="HGP創英角ｺﾞｼｯｸUB" pitchFamily="50" charset="-128"/>
              </a:rPr>
              <a:t>商品戦略</a:t>
            </a:r>
            <a:endParaRPr lang="ja-JP" altLang="en-US" sz="1800" u="sng" dirty="0">
              <a:ln w="3175">
                <a:noFill/>
              </a:ln>
              <a:solidFill>
                <a:srgbClr val="FF0000"/>
              </a:solidFill>
              <a:latin typeface="HGP創英角ｺﾞｼｯｸUB" pitchFamily="50" charset="-128"/>
              <a:ea typeface="HGP創英角ｺﾞｼｯｸUB" pitchFamily="50" charset="-128"/>
            </a:endParaRPr>
          </a:p>
        </p:txBody>
      </p:sp>
      <p:sp>
        <p:nvSpPr>
          <p:cNvPr id="124" name="テキスト ボックス 123"/>
          <p:cNvSpPr txBox="1"/>
          <p:nvPr/>
        </p:nvSpPr>
        <p:spPr>
          <a:xfrm>
            <a:off x="1662678" y="6615202"/>
            <a:ext cx="1181862" cy="406265"/>
          </a:xfrm>
          <a:prstGeom prst="rect">
            <a:avLst/>
          </a:prstGeom>
          <a:noFill/>
        </p:spPr>
        <p:txBody>
          <a:bodyPr wrap="none" lIns="128016" tIns="64008" rIns="128016" bIns="64008" rtlCol="0">
            <a:spAutoFit/>
          </a:bodyPr>
          <a:lstStyle/>
          <a:p>
            <a:r>
              <a:rPr lang="ja-JP" altLang="en-US" sz="1800" u="sng" dirty="0">
                <a:ln w="3175">
                  <a:noFill/>
                </a:ln>
                <a:solidFill>
                  <a:srgbClr val="FF0000"/>
                </a:solidFill>
                <a:latin typeface="HGP創英角ｺﾞｼｯｸUB" pitchFamily="50" charset="-128"/>
                <a:ea typeface="HGP創英角ｺﾞｼｯｸUB" pitchFamily="50" charset="-128"/>
              </a:rPr>
              <a:t>集客</a:t>
            </a:r>
            <a:r>
              <a:rPr lang="ja-JP" altLang="en-US" sz="1800" u="sng" dirty="0" smtClean="0">
                <a:ln w="3175">
                  <a:noFill/>
                </a:ln>
                <a:solidFill>
                  <a:srgbClr val="FF0000"/>
                </a:solidFill>
                <a:latin typeface="HGP創英角ｺﾞｼｯｸUB" pitchFamily="50" charset="-128"/>
                <a:ea typeface="HGP創英角ｺﾞｼｯｸUB" pitchFamily="50" charset="-128"/>
              </a:rPr>
              <a:t>戦略</a:t>
            </a:r>
            <a:endParaRPr lang="ja-JP" altLang="en-US" sz="1800" u="sng" dirty="0">
              <a:ln w="3175">
                <a:noFill/>
              </a:ln>
              <a:solidFill>
                <a:srgbClr val="FF0000"/>
              </a:solidFill>
              <a:latin typeface="HGP創英角ｺﾞｼｯｸUB" pitchFamily="50" charset="-128"/>
              <a:ea typeface="HGP創英角ｺﾞｼｯｸUB" pitchFamily="50" charset="-128"/>
            </a:endParaRPr>
          </a:p>
        </p:txBody>
      </p:sp>
      <p:sp>
        <p:nvSpPr>
          <p:cNvPr id="125" name="テキスト ボックス 124"/>
          <p:cNvSpPr txBox="1"/>
          <p:nvPr/>
        </p:nvSpPr>
        <p:spPr>
          <a:xfrm>
            <a:off x="1662676" y="7320880"/>
            <a:ext cx="1181862" cy="406265"/>
          </a:xfrm>
          <a:prstGeom prst="rect">
            <a:avLst/>
          </a:prstGeom>
          <a:noFill/>
        </p:spPr>
        <p:txBody>
          <a:bodyPr wrap="none" lIns="128016" tIns="64008" rIns="128016" bIns="64008" rtlCol="0">
            <a:spAutoFit/>
          </a:bodyPr>
          <a:lstStyle/>
          <a:p>
            <a:r>
              <a:rPr lang="ja-JP" altLang="en-US" sz="1800" u="sng" dirty="0">
                <a:ln w="3175">
                  <a:noFill/>
                </a:ln>
                <a:solidFill>
                  <a:srgbClr val="FF0000"/>
                </a:solidFill>
                <a:latin typeface="HGP創英角ｺﾞｼｯｸUB" pitchFamily="50" charset="-128"/>
                <a:ea typeface="HGP創英角ｺﾞｼｯｸUB" pitchFamily="50" charset="-128"/>
              </a:rPr>
              <a:t>営業</a:t>
            </a:r>
            <a:r>
              <a:rPr lang="ja-JP" altLang="en-US" sz="1800" u="sng" dirty="0" smtClean="0">
                <a:ln w="3175">
                  <a:noFill/>
                </a:ln>
                <a:solidFill>
                  <a:srgbClr val="FF0000"/>
                </a:solidFill>
                <a:latin typeface="HGP創英角ｺﾞｼｯｸUB" pitchFamily="50" charset="-128"/>
                <a:ea typeface="HGP創英角ｺﾞｼｯｸUB" pitchFamily="50" charset="-128"/>
              </a:rPr>
              <a:t>戦略</a:t>
            </a:r>
            <a:endParaRPr lang="ja-JP" altLang="en-US" sz="1800" u="sng" dirty="0">
              <a:ln w="3175">
                <a:noFill/>
              </a:ln>
              <a:solidFill>
                <a:srgbClr val="FF0000"/>
              </a:solidFill>
              <a:latin typeface="HGP創英角ｺﾞｼｯｸUB" pitchFamily="50" charset="-128"/>
              <a:ea typeface="HGP創英角ｺﾞｼｯｸUB" pitchFamily="50" charset="-128"/>
            </a:endParaRPr>
          </a:p>
        </p:txBody>
      </p:sp>
      <p:sp>
        <p:nvSpPr>
          <p:cNvPr id="129" name="正方形/長方形 128"/>
          <p:cNvSpPr/>
          <p:nvPr/>
        </p:nvSpPr>
        <p:spPr>
          <a:xfrm>
            <a:off x="2842636" y="5965676"/>
            <a:ext cx="4435693" cy="437043"/>
          </a:xfrm>
          <a:prstGeom prst="rect">
            <a:avLst/>
          </a:prstGeom>
          <a:noFill/>
        </p:spPr>
        <p:txBody>
          <a:bodyPr wrap="square" lIns="128016" tIns="64008" rIns="128016" bIns="64008">
            <a:spAutoFit/>
          </a:bodyPr>
          <a:lstStyle/>
          <a:p>
            <a:r>
              <a:rPr lang="ja-JP" altLang="en-US" sz="1000" dirty="0" smtClean="0">
                <a:latin typeface="HGP創英角ｺﾞｼｯｸUB" pitchFamily="50" charset="-128"/>
                <a:ea typeface="HGP創英角ｺﾞｼｯｸUB" pitchFamily="50" charset="-128"/>
              </a:rPr>
              <a:t>持続化補助金自体とビジネスモデルの全体像を正確理解し、</a:t>
            </a:r>
            <a:endParaRPr lang="en-US" altLang="ja-JP" sz="1000" dirty="0" smtClean="0">
              <a:latin typeface="HGP創英角ｺﾞｼｯｸUB" pitchFamily="50" charset="-128"/>
              <a:ea typeface="HGP創英角ｺﾞｼｯｸUB" pitchFamily="50" charset="-128"/>
            </a:endParaRPr>
          </a:p>
          <a:p>
            <a:r>
              <a:rPr lang="ja-JP" altLang="en-US" sz="1000" dirty="0" smtClean="0">
                <a:latin typeface="HGP創英角ｺﾞｼｯｸUB" pitchFamily="50" charset="-128"/>
                <a:ea typeface="HGP創英角ｺﾞｼｯｸUB" pitchFamily="50" charset="-128"/>
              </a:rPr>
              <a:t>提案を通じて営業・受注が出来るようになる！</a:t>
            </a:r>
            <a:endParaRPr lang="ja-JP" altLang="en-US" sz="1000" dirty="0">
              <a:latin typeface="HGP創英角ｺﾞｼｯｸUB" pitchFamily="50" charset="-128"/>
              <a:ea typeface="HGP創英角ｺﾞｼｯｸUB" pitchFamily="50" charset="-128"/>
            </a:endParaRPr>
          </a:p>
        </p:txBody>
      </p:sp>
      <p:sp>
        <p:nvSpPr>
          <p:cNvPr id="130" name="正方形/長方形 129"/>
          <p:cNvSpPr/>
          <p:nvPr/>
        </p:nvSpPr>
        <p:spPr>
          <a:xfrm>
            <a:off x="2842636" y="6646852"/>
            <a:ext cx="3356542" cy="437043"/>
          </a:xfrm>
          <a:prstGeom prst="rect">
            <a:avLst/>
          </a:prstGeom>
          <a:noFill/>
        </p:spPr>
        <p:txBody>
          <a:bodyPr wrap="square" lIns="128016" tIns="64008" rIns="128016" bIns="64008">
            <a:spAutoFit/>
          </a:bodyPr>
          <a:lstStyle/>
          <a:p>
            <a:r>
              <a:rPr lang="ja-JP" altLang="en-US" sz="1000" dirty="0" smtClean="0">
                <a:latin typeface="HGP創英角ｺﾞｼｯｸUB" pitchFamily="50" charset="-128"/>
                <a:ea typeface="HGP創英角ｺﾞｼｯｸUB" pitchFamily="50" charset="-128"/>
              </a:rPr>
              <a:t>小規模な事業者を対象に、セミナーを開催。社労士を招きその場で書面作成から申請までの手続きを完結させる！</a:t>
            </a:r>
            <a:endParaRPr lang="ja-JP" altLang="en-US" sz="1000" dirty="0">
              <a:latin typeface="HGP創英角ｺﾞｼｯｸUB" pitchFamily="50" charset="-128"/>
              <a:ea typeface="HGP創英角ｺﾞｼｯｸUB" pitchFamily="50" charset="-128"/>
            </a:endParaRPr>
          </a:p>
        </p:txBody>
      </p:sp>
      <p:sp>
        <p:nvSpPr>
          <p:cNvPr id="131" name="正方形/長方形 130"/>
          <p:cNvSpPr/>
          <p:nvPr/>
        </p:nvSpPr>
        <p:spPr>
          <a:xfrm>
            <a:off x="2872408" y="7350961"/>
            <a:ext cx="4435693" cy="437043"/>
          </a:xfrm>
          <a:prstGeom prst="rect">
            <a:avLst/>
          </a:prstGeom>
          <a:noFill/>
        </p:spPr>
        <p:txBody>
          <a:bodyPr wrap="square" lIns="128016" tIns="64008" rIns="128016" bIns="64008">
            <a:spAutoFit/>
          </a:bodyPr>
          <a:lstStyle/>
          <a:p>
            <a:r>
              <a:rPr lang="ja-JP" altLang="en-US" sz="1000" dirty="0" smtClean="0">
                <a:latin typeface="HGP創英角ｺﾞｼｯｸUB" pitchFamily="50" charset="-128"/>
                <a:ea typeface="HGP創英角ｺﾞｼｯｸUB" pitchFamily="50" charset="-128"/>
              </a:rPr>
              <a:t>お客様がはれて助成金を獲得し、印刷物などの発注をすべて</a:t>
            </a:r>
            <a:endParaRPr lang="en-US" altLang="ja-JP" sz="1000" dirty="0" smtClean="0">
              <a:latin typeface="HGP創英角ｺﾞｼｯｸUB" pitchFamily="50" charset="-128"/>
              <a:ea typeface="HGP創英角ｺﾞｼｯｸUB" pitchFamily="50" charset="-128"/>
            </a:endParaRPr>
          </a:p>
          <a:p>
            <a:r>
              <a:rPr lang="ja-JP" altLang="en-US" sz="1000" dirty="0" smtClean="0">
                <a:latin typeface="HGP創英角ｺﾞｼｯｸUB" pitchFamily="50" charset="-128"/>
                <a:ea typeface="HGP創英角ｺﾞｼｯｸUB" pitchFamily="50" charset="-128"/>
              </a:rPr>
              <a:t>自社で対応し、お客様につき</a:t>
            </a:r>
            <a:r>
              <a:rPr lang="en-US" altLang="ja-JP" sz="1000" dirty="0" smtClean="0">
                <a:latin typeface="HGP創英角ｺﾞｼｯｸUB" pitchFamily="50" charset="-128"/>
                <a:ea typeface="HGP創英角ｺﾞｼｯｸUB" pitchFamily="50" charset="-128"/>
              </a:rPr>
              <a:t>80</a:t>
            </a:r>
            <a:r>
              <a:rPr lang="ja-JP" altLang="en-US" sz="1000" dirty="0" smtClean="0">
                <a:latin typeface="HGP創英角ｺﾞｼｯｸUB" pitchFamily="50" charset="-128"/>
                <a:ea typeface="HGP創英角ｺﾞｼｯｸUB" pitchFamily="50" charset="-128"/>
              </a:rPr>
              <a:t>万円以上の案件を獲得！</a:t>
            </a:r>
            <a:endParaRPr lang="ja-JP" altLang="en-US" sz="1000" dirty="0">
              <a:latin typeface="HGP創英角ｺﾞｼｯｸUB" pitchFamily="50" charset="-128"/>
              <a:ea typeface="HGP創英角ｺﾞｼｯｸUB" pitchFamily="50" charset="-128"/>
            </a:endParaRPr>
          </a:p>
        </p:txBody>
      </p:sp>
      <p:sp>
        <p:nvSpPr>
          <p:cNvPr id="106" name="円/楕円 105"/>
          <p:cNvSpPr/>
          <p:nvPr/>
        </p:nvSpPr>
        <p:spPr>
          <a:xfrm>
            <a:off x="11657384" y="6024736"/>
            <a:ext cx="1198517" cy="530315"/>
          </a:xfrm>
          <a:prstGeom prst="ellipse">
            <a:avLst/>
          </a:prstGeom>
          <a:solidFill>
            <a:srgbClr val="FF0000"/>
          </a:solidFill>
        </p:spPr>
        <p:style>
          <a:lnRef idx="1">
            <a:schemeClr val="accent2"/>
          </a:lnRef>
          <a:fillRef idx="2">
            <a:schemeClr val="accent2"/>
          </a:fillRef>
          <a:effectRef idx="1">
            <a:schemeClr val="accent2"/>
          </a:effectRef>
          <a:fontRef idx="minor">
            <a:schemeClr val="dk1"/>
          </a:fontRef>
        </p:style>
        <p:txBody>
          <a:bodyPr lIns="128016" tIns="64008" rIns="128016" bIns="64008" rtlCol="0" anchor="ctr"/>
          <a:lstStyle/>
          <a:p>
            <a:pPr algn="ctr"/>
            <a:endParaRPr lang="ja-JP" altLang="en-US" sz="2100" dirty="0"/>
          </a:p>
        </p:txBody>
      </p:sp>
      <p:sp>
        <p:nvSpPr>
          <p:cNvPr id="114" name="テキスト ボックス 113"/>
          <p:cNvSpPr txBox="1"/>
          <p:nvPr/>
        </p:nvSpPr>
        <p:spPr>
          <a:xfrm>
            <a:off x="11614698" y="6025676"/>
            <a:ext cx="1266822" cy="529376"/>
          </a:xfrm>
          <a:prstGeom prst="rect">
            <a:avLst/>
          </a:prstGeom>
          <a:noFill/>
        </p:spPr>
        <p:txBody>
          <a:bodyPr wrap="none" lIns="128016" tIns="64008" rIns="128016" bIns="64008" rtlCol="0">
            <a:spAutoFit/>
          </a:bodyPr>
          <a:lstStyle/>
          <a:p>
            <a:r>
              <a:rPr lang="ja-JP" altLang="en-US" sz="1300" dirty="0" smtClean="0">
                <a:solidFill>
                  <a:schemeClr val="bg1"/>
                </a:solidFill>
                <a:latin typeface="HGP創英角ｺﾞｼｯｸUB" pitchFamily="50" charset="-128"/>
                <a:ea typeface="HGP創英角ｺﾞｼｯｸUB" pitchFamily="50" charset="-128"/>
              </a:rPr>
              <a:t>参加者全員に</a:t>
            </a:r>
            <a:endParaRPr lang="en-US" altLang="ja-JP" sz="1300" dirty="0" smtClean="0">
              <a:solidFill>
                <a:schemeClr val="bg1"/>
              </a:solidFill>
              <a:latin typeface="HGP創英角ｺﾞｼｯｸUB" pitchFamily="50" charset="-128"/>
              <a:ea typeface="HGP創英角ｺﾞｼｯｸUB" pitchFamily="50" charset="-128"/>
            </a:endParaRPr>
          </a:p>
          <a:p>
            <a:r>
              <a:rPr lang="ja-JP" altLang="en-US" sz="1300" dirty="0" smtClean="0">
                <a:solidFill>
                  <a:schemeClr val="bg1"/>
                </a:solidFill>
                <a:latin typeface="HGP創英角ｺﾞｼｯｸUB" pitchFamily="50" charset="-128"/>
                <a:ea typeface="HGP創英角ｺﾞｼｯｸUB" pitchFamily="50" charset="-128"/>
              </a:rPr>
              <a:t>プレゼント</a:t>
            </a:r>
            <a:r>
              <a:rPr lang="ja-JP" altLang="en-US" sz="1300" dirty="0" smtClean="0">
                <a:solidFill>
                  <a:schemeClr val="bg1"/>
                </a:solidFill>
                <a:latin typeface="HGP創英角ｺﾞｼｯｸUB" pitchFamily="50" charset="-128"/>
                <a:ea typeface="HGP創英角ｺﾞｼｯｸUB" pitchFamily="50" charset="-128"/>
              </a:rPr>
              <a:t>！！</a:t>
            </a:r>
            <a:endParaRPr lang="ja-JP" altLang="en-US" sz="1300" dirty="0">
              <a:solidFill>
                <a:schemeClr val="bg1"/>
              </a:solidFill>
              <a:latin typeface="HGP創英角ｺﾞｼｯｸUB" pitchFamily="50" charset="-128"/>
              <a:ea typeface="HGP創英角ｺﾞｼｯｸUB"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1246</Words>
  <Application>Microsoft Office PowerPoint</Application>
  <PresentationFormat>A3 297x420 mm</PresentationFormat>
  <Paragraphs>196</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スライド 1</vt:lpstr>
      <vt:lpstr>スライド 2</vt:lpstr>
    </vt:vector>
  </TitlesOfParts>
  <Company>船井総合研究所</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F1524</dc:creator>
  <cp:lastModifiedBy>F1524</cp:lastModifiedBy>
  <cp:revision>12</cp:revision>
  <dcterms:created xsi:type="dcterms:W3CDTF">2015-02-12T04:30:28Z</dcterms:created>
  <dcterms:modified xsi:type="dcterms:W3CDTF">2015-03-23T16:56:59Z</dcterms:modified>
</cp:coreProperties>
</file>